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</p:sldIdLst>
  <p:sldSz cy="5143500" cx="9144000"/>
  <p:notesSz cx="6858000" cy="9144000"/>
  <p:embeddedFontLst>
    <p:embeddedFont>
      <p:font typeface="Nanum Gothic"/>
      <p:regular r:id="rId221"/>
      <p:bold r:id="rId2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4748A8-088C-419D-A25E-ED1351764D59}">
  <a:tblStyle styleId="{9C4748A8-088C-419D-A25E-ED1351764D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222" Type="http://schemas.openxmlformats.org/officeDocument/2006/relationships/font" Target="fonts/NanumGothic-bold.fntdata"/><Relationship Id="rId100" Type="http://schemas.openxmlformats.org/officeDocument/2006/relationships/slide" Target="slides/slide94.xml"/><Relationship Id="rId221" Type="http://schemas.openxmlformats.org/officeDocument/2006/relationships/font" Target="fonts/NanumGothic-regular.fntdata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메신저 플랫폼 통합 관리 시스템을 구현한 세미와 함께하는 세미 프로젝트 팀이구요. 저는 발표를 맡은 조장 서현석입니다. 발표시작하겠습니다.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ab49cdfe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ab49cdfe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트렐로라는 웹사이트를 이용해 프로젝트 일정을 관리하였습니다. 회의 전날에는 항상 다음날 회의할 내용을 적어 팀원들이 오늘 어떤 회의를 진행하는지 볼 수 있도록 하였고 기간별로 회의내용을 적어 로그를 남겼습니다. 트렐로 가장 왼쪽에는 저희가 자주 사용하는 프로그램 및 웹사이트 URL 정보들을 넣어놨고 가장 우측에는 당장에 진행을 안해도 문제없는 보류건들을 정리하였습니다. 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aba82abc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7aba82abc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7aba82abcb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7aba82abcb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aba82abcb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aba82abcb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aba82abcb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aba82abcb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aba82abcb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aba82abcb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7aba82abcb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7aba82abcb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aba82abcb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aba82abcb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7aba82abcb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7aba82abcb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7aba82abc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7aba82abc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aba82abcb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aba82abcb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ab7d86906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ab7d86906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요구사항 정의서입니다. 저희는 페이지를 알파벳으로 구분하여 관리하기 편하도록 하였습니다. 해당 페이지의 세부 기능들은 알파벳 뒤에 번호를 붙여 요구사항 번호로 사용하였습니다.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7aba82abcb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7aba82abc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7aba82abc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7aba82abc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7aba82abc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7aba82abc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aba82abc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aba82abc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7aba82abcb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7aba82abcb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7aba82abc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7aba82abc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7aba82abcb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7aba82abcb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aba82abcb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aba82abcb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aba82abcb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aba82abcb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7aba82abcb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7aba82abcb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ab7d8690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ab7d8690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aba82abcb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aba82abcb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aba82abcb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aba82abcb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7aba82abcb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7aba82abcb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aba82abcb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aba82abcb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7aba82abcb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7aba82abcb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7aba82abcb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7aba82abcb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7aba82abcb_4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7aba82abcb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aba82abcb_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aba82abcb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aba82abcb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aba82abcb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7aba82abcb_4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7aba82abcb_4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ba82abcb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aba82abc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명세서 입니다. 시간상 생략하도록 하겠습니다.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aba82abcb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aba82abcb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7aba82abcb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7aba82abcb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7aba82abcb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7aba82abcb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aba82abcb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aba82abcb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7aba82abcb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7aba82abcb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7aba82abcb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7aba82abcb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aba82abcb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aba82abcb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aba82abc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aba82abc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7aba82abc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7aba82abc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aba82abc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aba82ab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ba82abc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ba82abc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7aba82abc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7aba82abc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aba82abc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aba82abc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aba82abc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7aba82abc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aba82abcb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aba82abcb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7aba82abc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7aba82abc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aba82abc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aba82abc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7aba82abcb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7aba82abcb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7aba82abcb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7aba82abc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aba82abcb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aba82abcb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7aba82abcb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7aba82abcb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ba82abc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aba82abc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7aba82abcb_1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7aba82abcb_1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7aba82abcb_1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7aba82abcb_1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7ab49cdfe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7ab49cdfe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ERD 다이어그램이구요 ERD 클라우드를 이용해 설계했습니다.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7ab49cdfe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7ab49cdfe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개발환경은 다음과 같습니다.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7abc3aac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7abc3aac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abc3aaca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abc3aaca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7abc3aaca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7abc3aaca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abc3aaca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abc3aaca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7abc3aaca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7abc3aaca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7ab49cdfe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7ab49cdfe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스토리보드 입니다. 시연때 자세히 볼 예정이므로 빠르게 훑고 지나가도록 하겠습니다.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aba82abcb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aba82abcb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7aba82abcb_1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7aba82abcb_1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7aba82abc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7aba82abc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7aba82abc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7aba82abc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7aba82abcb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7aba82abcb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7aba82abcb_1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7aba82abcb_1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7aba82abcb_1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7aba82abcb_1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7aba82abcb_1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7aba82abcb_1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7aba82abcb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7aba82abcb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7aba82abcb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7aba82abcb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7aba82abcb_1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7aba82abcb_1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ba82abcb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ba82abcb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7aba82abcb_4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7aba82abcb_4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7aba82abcb_4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7aba82abcb_4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7aba82abcb_4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7aba82abcb_4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7aba82abcb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7aba82abcb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7aba82abcb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7aba82abcb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7aba82abcb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7aba82abcb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7aba82abcb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7aba82abcb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7aba82abcb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7aba82abcb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aba82abcb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7aba82abcb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7aba82abcb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7aba82abcb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ba82abc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ba82abc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7aba82abcb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7aba82abcb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7aba82abcb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7aba82abcb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7aba82abcb_1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7aba82abcb_1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7aba82abcb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7aba82abcb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7aba82abcb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7aba82abcb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7aba82abcb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7aba82abcb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aba82abcb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aba82abcb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aba82abcb_1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aba82abcb_1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7aba82abcb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7aba82abcb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7aba82abcb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7aba82abcb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ba82abc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aba82abc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7aba82abcb_4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7aba82abcb_4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aba82abcb_4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aba82abcb_4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7aba82abcb_4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7aba82abcb_4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7aba82abcb_4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7aba82abcb_4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7aba82abcb_4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7aba82abcb_4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7aba82abcb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7aba82abcb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7aba82abcb_4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7aba82abcb_4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7aba82abcb_4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7aba82abcb_4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7aba82abcb_4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7aba82abcb_4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7aba82abcb_4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7aba82abcb_4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1304ad7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1304ad7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같은 순서로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aba82abc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aba82abc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7aba82abcb_4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7aba82abcb_4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7aba82abcb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7aba82abcb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7aba82abcb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7aba82abcb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7aba82abcb_6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7aba82abcb_6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7aba82abcb_1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7aba82abcb_1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aba82abcb_1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7aba82abcb_1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7aba82abcb_1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7aba82abcb_1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7aba82abcb_1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7aba82abcb_1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7aba82abcb_1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7aba82abcb_1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7aba82abcb_1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7aba82abcb_1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ba82abc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aba82abc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7aba82abcb_1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7aba82abcb_1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7ab7d869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7ab7d869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7ab7d8690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7ab7d8690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7ab49cdfe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7ab49cdfe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7ab49cdfe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7ab49cdfe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ba82abc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ba82abc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aba82abc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aba82abc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aba82abc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aba82abc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ba82abc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ba82abc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ba82abc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ba82abc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aba82abc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aba82abc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aba82abc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aba82abc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ba82abcb_4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aba82abcb_4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b7d869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b7d869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개발 배경에 대해서 설명해드리겠습니다.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ba82abcb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ba82abcb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aba82abcb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aba82abcb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ba82abcb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ba82abcb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aba82abcb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aba82abcb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aba82abcb_4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aba82abcb_4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aba82abcb_4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aba82abcb_4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ba82abcb_4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aba82abcb_4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aba82abcb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aba82abc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ab49cdfe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ab49cdfe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aba82abcb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aba82abcb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b49cdfe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b49cdfe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처음에는 메신저들을 하나로 통합해서 보면 굉장히 편리하겠다는 생각에 아이디어를 도출했는데요. 사실상 저희같은 일반 유저들은 웹을 통해 메시지를 주고 받기보다는 모바일로 메시지를 주고받는데 더 익숙하기 때문에 웹사이트로써 기능하기에는 실효성이 떨어집니다. 그래서 이 시스템을 어디에 적용시키면 잘 활용할 수 있을까 생각해봤을때 제일 적합하게 사용할 수 있는 사용자는 콜센터 직원이나 상담원이라고 생각했습니다. 그들은 출근부터 퇴근까지 책상앞에 앉아 전화를 받으며 클라이언트들과 메시지를 주고받아야 하기 때문에 모바일 환경보다는 웹환경이 근무에 좀 더 효율적입니다. 따라서 이 시스템을 적용시킨다면 업무의 효율을 극대화 시킬 수 있을거라 생각했습니다.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aba82abcb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aba82abcb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aba82abcb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aba82abcb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aba82ab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aba82ab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aba82abc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aba82abc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aba82abcb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aba82abcb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aba82abcb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aba82abcb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aba82abcb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aba82abcb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aba82abcb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aba82abcb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ab49cdfe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ab49cdfe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유스케이스 입니다. 유스케이스 같은 경우도 페이지별로 하나씩 만들어 관리하였습니다. 저희는 Actor가 관리자, 상담원, 상담자 등 총 3명으로 구성되어있습니다.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aba82abcb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aba82abcb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b7d869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ab7d869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개발 목적은 다음과 같습니다. 먼저 해당 시스템을 통해 상담원들의 시간을 절약할 수 있습니다. 여러가지 메신저 플랫폼을 하나로 통합해서 볼 수 있다면 업무 효율도 높아지고 제 시간에 할당량을 끝낼 가능성이 매우 높아집니다. 또한 짧은 시간안에 수준 높은 성과를 낼 수 있으며 빠른 고객 응대로 클라이언트들과의 신뢰도 및 서비스의 질을 높일 수 있습니다.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aba82abcb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aba82abcb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aba82abcb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aba82abcb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aba82abcb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aba82abcb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aba82abcb_5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aba82abcb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aba82abc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aba82abc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aba82abcb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aba82abcb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aba82abcb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aba82abcb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클래스 다이어그램입니다. 클래스 다이어그램 초안은 draw.i.o를 이용하였고 최종으로는 이클립스에 ObjectAid 소프트웨어를 설치해 사용하였습니다.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aba82abcb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aba82abcb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aba82abcb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aba82abcb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aba82abc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aba82abc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b7d8690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b7d8690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구현 목표입니다.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aba82abcb_9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aba82abcb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aba82abcb_4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aba82abcb_4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aba82abcb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aba82abcb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aba82abcb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aba82abcb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aba82abcb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7aba82abcb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aba82abcb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7aba82abcb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aba82abcb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aba82abcb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aba82abcb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aba82abcb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a82abcb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a82abcb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aba82abcb_4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aba82abcb_4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b49cdfe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b49cdfe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먼저 토대구축을 위해 구현기간을 2주 앞당겨 설계와 병행하면서 채팅 프로그램을 구현하였고 구현 시작 후 첫 4일 동안은 로그인 및 메인페이지 등을 구축하면서 토대를 쌓았습니다. 그리고 그 다음단계로 저희 프로그램의 메인 기능인 상담데스크와 게시판에 5일 정도 주력하였고 추가로 남은 3일동안 부가 기능들을 차차 구현해 나갔습니다.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aba82abcb_4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7aba82abcb_4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aba82abcb_4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aba82abcb_4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aba82abcb_4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7aba82abcb_4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aba82abcb_4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aba82abcb_4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aba82abcb_4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7aba82abcb_4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ab7d8690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ab7d8690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aba82abcb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aba82abcb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aba82abcb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aba82abcb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7aba82abcb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7aba82abcb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aba82abcb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7aba82abcb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b7d86906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b7d86906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대표적인</a:t>
            </a:r>
            <a:r>
              <a:rPr lang="ko"/>
              <a:t> 벤치마킹 사이트로는 해피톡, 스펙트라, 루나소프트 등이 있는데 그들은 한 고객을 응대할때 그 고객에 대한 정보를 공유하도록 되어있습니다. 따라서 누군가가 그 고객에 대한 정보를 수정하면 다른 사람들에게도 똑같이 수정된 정보가 보이게끔 되어있습니다. 하지만 저희 프로그램은 상담원들이 한 고객을 상대하더라도 누군가는 해당 클라이언트에 대해 호감을 살 수도 있고 누군가는 비호감을 살 수도 있기 때문에 상담원 개개인의 생각과 감정을 반영해 그들을 존중하고자 하는 프로그램을 개발하고자 하였습니다.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aba82abcb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aba82abcb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aba82abcb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aba82abcb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aba82abcb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aba82abcb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aba82abcb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aba82abcb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aba82abcb_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aba82abcb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aba82abcb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aba82abcb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7aba82abcb_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7aba82abcb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aba82abcb_9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aba82abcb_9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7aba82abcb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7aba82abcb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시퀀스 다이어그램 입니다. 저희는 사용자 컨트롤러 서비스 DAO DB 총 여섯단계의 swimrain을 만들어 최대한 뷰-서비스-컨트롤러 모델 형식으로 설계하였고 메소드이름과 컨트롤러 URL을 화살표에 넣어 보기 편하도록 설계하였습니다.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aba82abcb_9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7aba82abcb_9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b7d86906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ab7d86906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프로젝트 산출물 입니다.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aba82abcb_9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aba82abcb_9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aba82ab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aba82ab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7aba82abc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7aba82abc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aba82abcb_6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aba82abcb_6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7aba82abcb_9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7aba82abcb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aba82abcb_9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aba82abcb_9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aba82abcb_9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aba82abcb_9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aba82abcb_9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aba82abcb_9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aba82abcb_9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aba82abcb_9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aba82abc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aba82abc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51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10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10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Relationship Id="rId4" Type="http://schemas.openxmlformats.org/officeDocument/2006/relationships/image" Target="../media/image10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10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10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Relationship Id="rId4" Type="http://schemas.openxmlformats.org/officeDocument/2006/relationships/image" Target="../media/image11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Relationship Id="rId4" Type="http://schemas.openxmlformats.org/officeDocument/2006/relationships/image" Target="../media/image11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png"/><Relationship Id="rId4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Relationship Id="rId4" Type="http://schemas.openxmlformats.org/officeDocument/2006/relationships/image" Target="../media/image11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Relationship Id="rId4" Type="http://schemas.openxmlformats.org/officeDocument/2006/relationships/image" Target="../media/image11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png"/><Relationship Id="rId4" Type="http://schemas.openxmlformats.org/officeDocument/2006/relationships/image" Target="../media/image12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png"/><Relationship Id="rId4" Type="http://schemas.openxmlformats.org/officeDocument/2006/relationships/image" Target="../media/image12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png"/><Relationship Id="rId4" Type="http://schemas.openxmlformats.org/officeDocument/2006/relationships/image" Target="../media/image12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png"/><Relationship Id="rId4" Type="http://schemas.openxmlformats.org/officeDocument/2006/relationships/image" Target="../media/image12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png"/><Relationship Id="rId4" Type="http://schemas.openxmlformats.org/officeDocument/2006/relationships/image" Target="../media/image12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png"/><Relationship Id="rId4" Type="http://schemas.openxmlformats.org/officeDocument/2006/relationships/image" Target="../media/image12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Relationship Id="rId4" Type="http://schemas.openxmlformats.org/officeDocument/2006/relationships/image" Target="../media/image1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png"/><Relationship Id="rId4" Type="http://schemas.openxmlformats.org/officeDocument/2006/relationships/image" Target="../media/image12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png"/><Relationship Id="rId4" Type="http://schemas.openxmlformats.org/officeDocument/2006/relationships/image" Target="../media/image1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png"/><Relationship Id="rId4" Type="http://schemas.openxmlformats.org/officeDocument/2006/relationships/image" Target="../media/image13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png"/><Relationship Id="rId4" Type="http://schemas.openxmlformats.org/officeDocument/2006/relationships/image" Target="../media/image13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png"/><Relationship Id="rId4" Type="http://schemas.openxmlformats.org/officeDocument/2006/relationships/image" Target="../media/image13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png"/><Relationship Id="rId4" Type="http://schemas.openxmlformats.org/officeDocument/2006/relationships/image" Target="../media/image13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Relationship Id="rId4" Type="http://schemas.openxmlformats.org/officeDocument/2006/relationships/image" Target="../media/image13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png"/><Relationship Id="rId4" Type="http://schemas.openxmlformats.org/officeDocument/2006/relationships/image" Target="../media/image13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png"/><Relationship Id="rId4" Type="http://schemas.openxmlformats.org/officeDocument/2006/relationships/image" Target="../media/image13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png"/><Relationship Id="rId4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png"/><Relationship Id="rId4" Type="http://schemas.openxmlformats.org/officeDocument/2006/relationships/image" Target="../media/image13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png"/><Relationship Id="rId4" Type="http://schemas.openxmlformats.org/officeDocument/2006/relationships/image" Target="../media/image14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png"/><Relationship Id="rId4" Type="http://schemas.openxmlformats.org/officeDocument/2006/relationships/image" Target="../media/image14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png"/><Relationship Id="rId4" Type="http://schemas.openxmlformats.org/officeDocument/2006/relationships/image" Target="../media/image14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png"/><Relationship Id="rId4" Type="http://schemas.openxmlformats.org/officeDocument/2006/relationships/image" Target="../media/image14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png"/><Relationship Id="rId4" Type="http://schemas.openxmlformats.org/officeDocument/2006/relationships/image" Target="../media/image14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png"/><Relationship Id="rId4" Type="http://schemas.openxmlformats.org/officeDocument/2006/relationships/image" Target="../media/image14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png"/><Relationship Id="rId4" Type="http://schemas.openxmlformats.org/officeDocument/2006/relationships/image" Target="../media/image14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.png"/><Relationship Id="rId4" Type="http://schemas.openxmlformats.org/officeDocument/2006/relationships/image" Target="../media/image1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png"/><Relationship Id="rId4" Type="http://schemas.openxmlformats.org/officeDocument/2006/relationships/image" Target="../media/image14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png"/><Relationship Id="rId4" Type="http://schemas.openxmlformats.org/officeDocument/2006/relationships/image" Target="../media/image15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png"/><Relationship Id="rId4" Type="http://schemas.openxmlformats.org/officeDocument/2006/relationships/image" Target="../media/image15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2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2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3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28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2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png"/><Relationship Id="rId4" Type="http://schemas.openxmlformats.org/officeDocument/2006/relationships/image" Target="../media/image1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png"/><Relationship Id="rId4" Type="http://schemas.openxmlformats.org/officeDocument/2006/relationships/image" Target="../media/image15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png"/><Relationship Id="rId4" Type="http://schemas.openxmlformats.org/officeDocument/2006/relationships/image" Target="../media/image15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png"/><Relationship Id="rId4" Type="http://schemas.openxmlformats.org/officeDocument/2006/relationships/image" Target="../media/image15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png"/><Relationship Id="rId4" Type="http://schemas.openxmlformats.org/officeDocument/2006/relationships/image" Target="../media/image15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png"/><Relationship Id="rId4" Type="http://schemas.openxmlformats.org/officeDocument/2006/relationships/image" Target="../media/image15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png"/><Relationship Id="rId4" Type="http://schemas.openxmlformats.org/officeDocument/2006/relationships/image" Target="../media/image159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png"/><Relationship Id="rId4" Type="http://schemas.openxmlformats.org/officeDocument/2006/relationships/image" Target="../media/image15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png"/><Relationship Id="rId4" Type="http://schemas.openxmlformats.org/officeDocument/2006/relationships/image" Target="../media/image16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png"/><Relationship Id="rId4" Type="http://schemas.openxmlformats.org/officeDocument/2006/relationships/image" Target="../media/image1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png"/><Relationship Id="rId4" Type="http://schemas.openxmlformats.org/officeDocument/2006/relationships/image" Target="../media/image16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png"/><Relationship Id="rId4" Type="http://schemas.openxmlformats.org/officeDocument/2006/relationships/image" Target="../media/image165.png"/><Relationship Id="rId5" Type="http://schemas.openxmlformats.org/officeDocument/2006/relationships/image" Target="../media/image163.png"/><Relationship Id="rId6" Type="http://schemas.openxmlformats.org/officeDocument/2006/relationships/image" Target="../media/image16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png"/><Relationship Id="rId4" Type="http://schemas.openxmlformats.org/officeDocument/2006/relationships/image" Target="../media/image172.png"/><Relationship Id="rId5" Type="http://schemas.openxmlformats.org/officeDocument/2006/relationships/image" Target="../media/image16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png"/><Relationship Id="rId4" Type="http://schemas.openxmlformats.org/officeDocument/2006/relationships/image" Target="../media/image170.png"/><Relationship Id="rId5" Type="http://schemas.openxmlformats.org/officeDocument/2006/relationships/image" Target="../media/image169.png"/><Relationship Id="rId6" Type="http://schemas.openxmlformats.org/officeDocument/2006/relationships/image" Target="../media/image171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png"/><Relationship Id="rId4" Type="http://schemas.openxmlformats.org/officeDocument/2006/relationships/image" Target="../media/image173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png"/><Relationship Id="rId4" Type="http://schemas.openxmlformats.org/officeDocument/2006/relationships/image" Target="../media/image17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png"/><Relationship Id="rId4" Type="http://schemas.openxmlformats.org/officeDocument/2006/relationships/image" Target="../media/image17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.png"/><Relationship Id="rId4" Type="http://schemas.openxmlformats.org/officeDocument/2006/relationships/image" Target="../media/image17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.png"/><Relationship Id="rId4" Type="http://schemas.openxmlformats.org/officeDocument/2006/relationships/image" Target="../media/image17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7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png"/><Relationship Id="rId4" Type="http://schemas.openxmlformats.org/officeDocument/2006/relationships/image" Target="../media/image18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.png"/><Relationship Id="rId4" Type="http://schemas.openxmlformats.org/officeDocument/2006/relationships/image" Target="../media/image17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.png"/><Relationship Id="rId4" Type="http://schemas.openxmlformats.org/officeDocument/2006/relationships/image" Target="../media/image185.png"/><Relationship Id="rId5" Type="http://schemas.openxmlformats.org/officeDocument/2006/relationships/image" Target="../media/image184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.png"/><Relationship Id="rId4" Type="http://schemas.openxmlformats.org/officeDocument/2006/relationships/image" Target="../media/image188.png"/><Relationship Id="rId5" Type="http://schemas.openxmlformats.org/officeDocument/2006/relationships/image" Target="../media/image18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png"/><Relationship Id="rId4" Type="http://schemas.openxmlformats.org/officeDocument/2006/relationships/image" Target="../media/image189.png"/><Relationship Id="rId5" Type="http://schemas.openxmlformats.org/officeDocument/2006/relationships/image" Target="../media/image18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png"/><Relationship Id="rId4" Type="http://schemas.openxmlformats.org/officeDocument/2006/relationships/image" Target="../media/image19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.png"/><Relationship Id="rId4" Type="http://schemas.openxmlformats.org/officeDocument/2006/relationships/image" Target="../media/image195.png"/><Relationship Id="rId5" Type="http://schemas.openxmlformats.org/officeDocument/2006/relationships/image" Target="../media/image19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.png"/><Relationship Id="rId4" Type="http://schemas.openxmlformats.org/officeDocument/2006/relationships/image" Target="../media/image197.png"/><Relationship Id="rId5" Type="http://schemas.openxmlformats.org/officeDocument/2006/relationships/image" Target="../media/image1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.png"/><Relationship Id="rId4" Type="http://schemas.openxmlformats.org/officeDocument/2006/relationships/image" Target="../media/image194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.png"/><Relationship Id="rId4" Type="http://schemas.openxmlformats.org/officeDocument/2006/relationships/image" Target="../media/image196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.png"/><Relationship Id="rId4" Type="http://schemas.openxmlformats.org/officeDocument/2006/relationships/image" Target="../media/image19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.png"/><Relationship Id="rId4" Type="http://schemas.openxmlformats.org/officeDocument/2006/relationships/image" Target="../media/image199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.png"/><Relationship Id="rId4" Type="http://schemas.openxmlformats.org/officeDocument/2006/relationships/image" Target="../media/image203.png"/><Relationship Id="rId5" Type="http://schemas.openxmlformats.org/officeDocument/2006/relationships/image" Target="../media/image20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.png"/><Relationship Id="rId4" Type="http://schemas.openxmlformats.org/officeDocument/2006/relationships/image" Target="../media/image20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png"/><Relationship Id="rId4" Type="http://schemas.openxmlformats.org/officeDocument/2006/relationships/image" Target="../media/image205.png"/><Relationship Id="rId5" Type="http://schemas.openxmlformats.org/officeDocument/2006/relationships/image" Target="../media/image20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.png"/><Relationship Id="rId4" Type="http://schemas.openxmlformats.org/officeDocument/2006/relationships/image" Target="../media/image210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png"/><Relationship Id="rId4" Type="http://schemas.openxmlformats.org/officeDocument/2006/relationships/image" Target="../media/image204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.png"/><Relationship Id="rId4" Type="http://schemas.openxmlformats.org/officeDocument/2006/relationships/image" Target="../media/image211.png"/><Relationship Id="rId5" Type="http://schemas.openxmlformats.org/officeDocument/2006/relationships/image" Target="../media/image209.png"/><Relationship Id="rId6" Type="http://schemas.openxmlformats.org/officeDocument/2006/relationships/image" Target="../media/image20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.png"/><Relationship Id="rId4" Type="http://schemas.openxmlformats.org/officeDocument/2006/relationships/image" Target="../media/image21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.png"/><Relationship Id="rId4" Type="http://schemas.openxmlformats.org/officeDocument/2006/relationships/image" Target="../media/image219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.png"/><Relationship Id="rId4" Type="http://schemas.openxmlformats.org/officeDocument/2006/relationships/image" Target="../media/image213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.png"/><Relationship Id="rId4" Type="http://schemas.openxmlformats.org/officeDocument/2006/relationships/image" Target="../media/image216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.png"/><Relationship Id="rId4" Type="http://schemas.openxmlformats.org/officeDocument/2006/relationships/image" Target="../media/image21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.png"/><Relationship Id="rId4" Type="http://schemas.openxmlformats.org/officeDocument/2006/relationships/image" Target="../media/image218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.png"/><Relationship Id="rId4" Type="http://schemas.openxmlformats.org/officeDocument/2006/relationships/image" Target="../media/image217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.png"/><Relationship Id="rId4" Type="http://schemas.openxmlformats.org/officeDocument/2006/relationships/image" Target="../media/image220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.png"/><Relationship Id="rId4" Type="http://schemas.openxmlformats.org/officeDocument/2006/relationships/image" Target="../media/image2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.png"/><Relationship Id="rId4" Type="http://schemas.openxmlformats.org/officeDocument/2006/relationships/image" Target="../media/image221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.png"/><Relationship Id="rId4" Type="http://schemas.openxmlformats.org/officeDocument/2006/relationships/image" Target="../media/image22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daall.co.kr/v2/voice/treatment-call-center.php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51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2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52.png"/><Relationship Id="rId6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2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2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2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2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2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2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5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5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7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93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16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Relationship Id="rId4" Type="http://schemas.openxmlformats.org/officeDocument/2006/relationships/image" Target="../media/image18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2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732905" y="-6500"/>
            <a:ext cx="5413001" cy="5143476"/>
            <a:chOff x="1459161" y="15589"/>
            <a:chExt cx="5384463" cy="5074463"/>
          </a:xfrm>
        </p:grpSpPr>
        <p:pic>
          <p:nvPicPr>
            <p:cNvPr id="55" name="Google Shape;55;p13"/>
            <p:cNvPicPr preferRelativeResize="0"/>
            <p:nvPr/>
          </p:nvPicPr>
          <p:blipFill rotWithShape="1">
            <a:blip r:embed="rId3">
              <a:alphaModFix/>
            </a:blip>
            <a:srcRect b="11931" l="0" r="12149" t="9931"/>
            <a:stretch/>
          </p:blipFill>
          <p:spPr>
            <a:xfrm>
              <a:off x="1459161" y="15589"/>
              <a:ext cx="5384463" cy="50744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oogle Shape;56;p13"/>
            <p:cNvGrpSpPr/>
            <p:nvPr/>
          </p:nvGrpSpPr>
          <p:grpSpPr>
            <a:xfrm>
              <a:off x="3997473" y="1858575"/>
              <a:ext cx="609600" cy="609600"/>
              <a:chOff x="3694898" y="2005300"/>
              <a:chExt cx="609600" cy="609600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3694900" y="2223875"/>
                <a:ext cx="315900" cy="261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3955550" y="2065600"/>
                <a:ext cx="315900" cy="261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9" name="Google Shape;59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94898" y="20053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" name="Google Shape;60;p13"/>
            <p:cNvSpPr/>
            <p:nvPr/>
          </p:nvSpPr>
          <p:spPr>
            <a:xfrm>
              <a:off x="2462425" y="2284200"/>
              <a:ext cx="609600" cy="46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" name="Google Shape;6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6528" y="2242112"/>
              <a:ext cx="583707" cy="586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3"/>
            <p:cNvSpPr/>
            <p:nvPr/>
          </p:nvSpPr>
          <p:spPr>
            <a:xfrm>
              <a:off x="4544190" y="405435"/>
              <a:ext cx="583200" cy="50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1323" y="341300"/>
              <a:ext cx="583200" cy="58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3"/>
            <p:cNvSpPr/>
            <p:nvPr/>
          </p:nvSpPr>
          <p:spPr>
            <a:xfrm>
              <a:off x="5648825" y="1311775"/>
              <a:ext cx="609600" cy="50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13"/>
            <p:cNvGrpSpPr/>
            <p:nvPr/>
          </p:nvGrpSpPr>
          <p:grpSpPr>
            <a:xfrm>
              <a:off x="5482607" y="1394163"/>
              <a:ext cx="583239" cy="583239"/>
              <a:chOff x="8058175" y="2235251"/>
              <a:chExt cx="907200" cy="907200"/>
            </a:xfrm>
          </p:grpSpPr>
          <p:sp>
            <p:nvSpPr>
              <p:cNvPr id="66" name="Google Shape;66;p13"/>
              <p:cNvSpPr/>
              <p:nvPr/>
            </p:nvSpPr>
            <p:spPr>
              <a:xfrm>
                <a:off x="8152375" y="2364175"/>
                <a:ext cx="718800" cy="511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7" name="Google Shape;67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58175" y="2235251"/>
                <a:ext cx="907200" cy="907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" name="Google Shape;68;p13"/>
            <p:cNvSpPr/>
            <p:nvPr/>
          </p:nvSpPr>
          <p:spPr>
            <a:xfrm>
              <a:off x="6019925" y="2839275"/>
              <a:ext cx="583200" cy="46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" name="Google Shape;69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42250" y="2849667"/>
              <a:ext cx="583200" cy="583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" name="Google Shape;70;p13"/>
            <p:cNvGrpSpPr/>
            <p:nvPr/>
          </p:nvGrpSpPr>
          <p:grpSpPr>
            <a:xfrm>
              <a:off x="3448444" y="3545008"/>
              <a:ext cx="593961" cy="604196"/>
              <a:chOff x="82750" y="3432875"/>
              <a:chExt cx="811200" cy="821700"/>
            </a:xfrm>
          </p:grpSpPr>
          <p:sp>
            <p:nvSpPr>
              <p:cNvPr id="71" name="Google Shape;71;p13"/>
              <p:cNvSpPr/>
              <p:nvPr/>
            </p:nvSpPr>
            <p:spPr>
              <a:xfrm>
                <a:off x="82750" y="3432875"/>
                <a:ext cx="811200" cy="821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2" name="Google Shape;72;p1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19350" y="3474737"/>
                <a:ext cx="738000" cy="73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38032" y="1740065"/>
            <a:ext cx="5036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메신저 플랫폼 통합 관리 시스템</a:t>
            </a:r>
            <a:endParaRPr sz="2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026" y="636134"/>
            <a:ext cx="3654000" cy="10834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54400" y="3757525"/>
            <a:ext cx="32229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서현석</a:t>
            </a:r>
            <a:r>
              <a:rPr lang="ko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강세미, 장유진, 조홍철, 지재용 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13"/>
          <p:cNvSpPr txBox="1"/>
          <p:nvPr>
            <p:ph type="ctrTitle"/>
          </p:nvPr>
        </p:nvSpPr>
        <p:spPr>
          <a:xfrm>
            <a:off x="157318" y="3463850"/>
            <a:ext cx="3318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세미와 함께하는 세미 프로젝트</a:t>
            </a:r>
            <a:endParaRPr sz="1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3-1 프로젝트일정(트렐로)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트렐로 캡쳐</a:t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 b="23961" l="0" r="12226" t="7063"/>
          <a:stretch/>
        </p:blipFill>
        <p:spPr>
          <a:xfrm>
            <a:off x="440025" y="1017725"/>
            <a:ext cx="8026301" cy="341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0" name="Google Shape;112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21" name="Google Shape;112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11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4" name="Google Shape;112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938" y="1623475"/>
            <a:ext cx="7031924" cy="29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0" name="Google Shape;1130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31" name="Google Shape;113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3" name="Google Shape;1133;p11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4" name="Google Shape;113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0" y="1608300"/>
            <a:ext cx="7518000" cy="30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0" name="Google Shape;1140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41" name="Google Shape;114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1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11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4" name="Google Shape;114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75" y="1600700"/>
            <a:ext cx="7381449" cy="28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0" name="Google Shape;1150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51" name="Google Shape;11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3" name="Google Shape;1153;p11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4" name="Google Shape;115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975" y="1849500"/>
            <a:ext cx="6762651" cy="1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0" name="Google Shape;116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마이페이지(F)-작성글 관리</a:t>
            </a:r>
            <a:endParaRPr/>
          </a:p>
        </p:txBody>
      </p:sp>
      <p:pic>
        <p:nvPicPr>
          <p:cNvPr id="1161" name="Google Shape;11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1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3" name="Google Shape;1163;p11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4" name="Google Shape;116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6772"/>
            <a:ext cx="9144001" cy="278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0" name="Google Shape;1170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마이페이지(F)-작성글 관리</a:t>
            </a:r>
            <a:endParaRPr/>
          </a:p>
        </p:txBody>
      </p:sp>
      <p:pic>
        <p:nvPicPr>
          <p:cNvPr id="1171" name="Google Shape;117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3" name="Google Shape;1173;p11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4" name="Google Shape;117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626774"/>
            <a:ext cx="9144001" cy="294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0" name="Google Shape;1180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마이페이지(F)-작성글 관리</a:t>
            </a:r>
            <a:endParaRPr/>
          </a:p>
        </p:txBody>
      </p:sp>
      <p:pic>
        <p:nvPicPr>
          <p:cNvPr id="1181" name="Google Shape;118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3" name="Google Shape;1183;p11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4" name="Google Shape;118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779220"/>
            <a:ext cx="9143999" cy="267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0" name="Google Shape;1190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마이페이지(F)-작성글 관리</a:t>
            </a:r>
            <a:endParaRPr/>
          </a:p>
        </p:txBody>
      </p:sp>
      <p:pic>
        <p:nvPicPr>
          <p:cNvPr id="1191" name="Google Shape;119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11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4" name="Google Shape;119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621087"/>
            <a:ext cx="9144000" cy="28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0" name="Google Shape;1200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마이페이지(F)-작성글 관리</a:t>
            </a:r>
            <a:endParaRPr/>
          </a:p>
        </p:txBody>
      </p:sp>
      <p:pic>
        <p:nvPicPr>
          <p:cNvPr id="1201" name="Google Shape;120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2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3" name="Google Shape;1203;p12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4" name="Google Shape;120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5175"/>
            <a:ext cx="9144001" cy="3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0" name="Google Shape;1210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마이페이지(F)-정보수정</a:t>
            </a:r>
            <a:endParaRPr/>
          </a:p>
        </p:txBody>
      </p:sp>
      <p:pic>
        <p:nvPicPr>
          <p:cNvPr id="1211" name="Google Shape;12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2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12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4" name="Google Shape;121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5841"/>
            <a:ext cx="9144002" cy="320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3-2 요구사항 정의서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87" y="1497000"/>
            <a:ext cx="8652626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0" name="Google Shape;1220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마이페이지(F)-정보수정</a:t>
            </a:r>
            <a:endParaRPr/>
          </a:p>
        </p:txBody>
      </p:sp>
      <p:pic>
        <p:nvPicPr>
          <p:cNvPr id="1221" name="Google Shape;122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12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4" name="Google Shape;122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87550"/>
            <a:ext cx="8610926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2"/>
          <p:cNvSpPr txBox="1"/>
          <p:nvPr/>
        </p:nvSpPr>
        <p:spPr>
          <a:xfrm>
            <a:off x="10309175" y="16406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1" name="Google Shape;1231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마이페이지(F)-회원탈퇴</a:t>
            </a:r>
            <a:endParaRPr/>
          </a:p>
        </p:txBody>
      </p:sp>
      <p:pic>
        <p:nvPicPr>
          <p:cNvPr id="1232" name="Google Shape;12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4" name="Google Shape;1234;p12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5" name="Google Shape;123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1293"/>
            <a:ext cx="9144000" cy="305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1" name="Google Shape;1241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마이페이지(F)-회원탈퇴</a:t>
            </a:r>
            <a:endParaRPr/>
          </a:p>
        </p:txBody>
      </p:sp>
      <p:pic>
        <p:nvPicPr>
          <p:cNvPr id="1242" name="Google Shape;12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4" name="Google Shape;1244;p12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5" name="Google Shape;124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25" y="1532325"/>
            <a:ext cx="8746175" cy="3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1" name="Google Shape;1251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마이페이지(F)-고객리스트</a:t>
            </a:r>
            <a:endParaRPr/>
          </a:p>
        </p:txBody>
      </p:sp>
      <p:pic>
        <p:nvPicPr>
          <p:cNvPr id="1252" name="Google Shape;125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2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4" name="Google Shape;1254;p12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5" name="Google Shape;125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841840"/>
            <a:ext cx="9144002" cy="232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1" name="Google Shape;1261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마이페이지(F)-고객리스트</a:t>
            </a:r>
            <a:endParaRPr/>
          </a:p>
        </p:txBody>
      </p:sp>
      <p:pic>
        <p:nvPicPr>
          <p:cNvPr id="1262" name="Google Shape;126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4" name="Google Shape;1264;p12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5" name="Google Shape;126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540825"/>
            <a:ext cx="9144001" cy="30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1" name="Google Shape;1271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마이페이지(F)-고객리스트</a:t>
            </a:r>
            <a:endParaRPr/>
          </a:p>
        </p:txBody>
      </p:sp>
      <p:pic>
        <p:nvPicPr>
          <p:cNvPr id="1272" name="Google Shape;127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2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4" name="Google Shape;1274;p12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5" name="Google Shape;127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1989"/>
            <a:ext cx="9144000" cy="305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1" name="Google Shape;1281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82" name="Google Shape;128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2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4" name="Google Shape;1284;p12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5" name="Google Shape;128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50" y="1674424"/>
            <a:ext cx="7582276" cy="26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1" name="Google Shape;1291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92" name="Google Shape;129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4" name="Google Shape;1294;p12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5" name="Google Shape;12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513" y="1804475"/>
            <a:ext cx="6986975" cy="1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1" name="Google Shape;1301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02" name="Google Shape;130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3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5" name="Google Shape;130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63" y="1608300"/>
            <a:ext cx="7813874" cy="28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1" name="Google Shape;1311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2" name="Google Shape;131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3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4" name="Google Shape;1314;p13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5" name="Google Shape;131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800" y="1757150"/>
            <a:ext cx="7320774" cy="22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3-2 요구사항 정의서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1" cy="24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1" name="Google Shape;1321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22" name="Google Shape;132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4" name="Google Shape;1324;p13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5" name="Google Shape;132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550" y="1631050"/>
            <a:ext cx="6663876" cy="2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1" name="Google Shape;1331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2" name="Google Shape;133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4" name="Google Shape;1334;p13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5" name="Google Shape;133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300" y="1600725"/>
            <a:ext cx="7274725" cy="28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1" name="Google Shape;1341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42" name="Google Shape;13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3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4" name="Google Shape;1344;p13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5" name="Google Shape;134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943" y="1729226"/>
            <a:ext cx="7322434" cy="24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1" name="Google Shape;1351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52" name="Google Shape;135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13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5" name="Google Shape;135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75" y="1699176"/>
            <a:ext cx="8011124" cy="24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1" name="Google Shape;1361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2" name="Google Shape;136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3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4" name="Google Shape;1364;p13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5" name="Google Shape;136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250" y="1798324"/>
            <a:ext cx="7330876" cy="17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1" name="Google Shape;1371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2" name="Google Shape;137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4" name="Google Shape;1374;p13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5" name="Google Shape;137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50" y="1547162"/>
            <a:ext cx="7637110" cy="283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1" name="Google Shape;138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2" name="Google Shape;138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3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4" name="Google Shape;1384;p13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5" name="Google Shape;138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925" y="1687939"/>
            <a:ext cx="7418635" cy="256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1" name="Google Shape;139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2" name="Google Shape;139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3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4" name="Google Shape;1394;p13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5" name="Google Shape;13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88" y="1748725"/>
            <a:ext cx="7624225" cy="22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1" name="Google Shape;1401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2" name="Google Shape;14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4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4" name="Google Shape;1404;p14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5" name="Google Shape;140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125" y="1587799"/>
            <a:ext cx="6948349" cy="30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1" name="Google Shape;1411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2" name="Google Shape;141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4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4" name="Google Shape;1414;p14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5" name="Google Shape;141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1599350"/>
            <a:ext cx="7449726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0" y="1652775"/>
            <a:ext cx="8154776" cy="25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1" name="Google Shape;1421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 게시판(H)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2" name="Google Shape;142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4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4" name="Google Shape;1424;p14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5" name="Google Shape;142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50525"/>
            <a:ext cx="8341976" cy="27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1" name="Google Shape;1431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32" name="Google Shape;143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4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4" name="Google Shape;1434;p14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5" name="Google Shape;143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60125"/>
            <a:ext cx="8284401" cy="2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1" name="Google Shape;144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42" name="Google Shape;144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4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4" name="Google Shape;1444;p14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5" name="Google Shape;144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72675"/>
            <a:ext cx="8422651" cy="2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1" name="Google Shape;1451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52" name="Google Shape;145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4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4" name="Google Shape;1454;p14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5" name="Google Shape;145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69725"/>
            <a:ext cx="8422650" cy="27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1" name="Google Shape;1461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62" name="Google Shape;146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4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14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5" name="Google Shape;146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40925"/>
            <a:ext cx="8422650" cy="26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1" name="Google Shape;1471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72" name="Google Shape;147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4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4" name="Google Shape;1474;p14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5" name="Google Shape;147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77675"/>
            <a:ext cx="8422650" cy="260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1" name="Google Shape;1481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</a:t>
            </a:r>
            <a:endParaRPr/>
          </a:p>
        </p:txBody>
      </p:sp>
      <p:pic>
        <p:nvPicPr>
          <p:cNvPr id="1482" name="Google Shape;148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4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5" name="Google Shape;148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5" y="1686350"/>
            <a:ext cx="8030776" cy="25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1" name="Google Shape;1491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문의사항 게시판</a:t>
            </a:r>
            <a:endParaRPr/>
          </a:p>
        </p:txBody>
      </p:sp>
      <p:pic>
        <p:nvPicPr>
          <p:cNvPr id="1492" name="Google Shape;149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4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4" name="Google Shape;1494;p14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5" name="Google Shape;149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9826"/>
            <a:ext cx="9144000" cy="282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1" name="Google Shape;1501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문의사항 게시판</a:t>
            </a:r>
            <a:endParaRPr/>
          </a:p>
        </p:txBody>
      </p:sp>
      <p:pic>
        <p:nvPicPr>
          <p:cNvPr id="1502" name="Google Shape;150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5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4" name="Google Shape;1504;p15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5" name="Google Shape;1505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787798"/>
            <a:ext cx="9144002" cy="254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1" name="Google Shape;1511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문의사항 게시판</a:t>
            </a:r>
            <a:endParaRPr/>
          </a:p>
        </p:txBody>
      </p:sp>
      <p:pic>
        <p:nvPicPr>
          <p:cNvPr id="1512" name="Google Shape;151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5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5" name="Google Shape;151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0" y="1857024"/>
            <a:ext cx="9144002" cy="253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ID/PW 찾기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26875"/>
            <a:ext cx="8162851" cy="2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1" name="Google Shape;1521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문의사항 게시판</a:t>
            </a:r>
            <a:endParaRPr/>
          </a:p>
        </p:txBody>
      </p:sp>
      <p:pic>
        <p:nvPicPr>
          <p:cNvPr id="1522" name="Google Shape;152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5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4" name="Google Shape;1524;p15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5" name="Google Shape;1525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" y="1779439"/>
            <a:ext cx="9144001" cy="238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1" name="Google Shape;1531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문의사항 게시판</a:t>
            </a:r>
            <a:endParaRPr/>
          </a:p>
        </p:txBody>
      </p:sp>
      <p:pic>
        <p:nvPicPr>
          <p:cNvPr id="1532" name="Google Shape;153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5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4" name="Google Shape;1534;p15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5" name="Google Shape;1535;p153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0" y="1689826"/>
            <a:ext cx="9144000" cy="282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1" name="Google Shape;1541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이용약관</a:t>
            </a:r>
            <a:endParaRPr/>
          </a:p>
        </p:txBody>
      </p:sp>
      <p:pic>
        <p:nvPicPr>
          <p:cNvPr id="1542" name="Google Shape;154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5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15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5" name="Google Shape;154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0481"/>
            <a:ext cx="9144000" cy="212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1" name="Google Shape;1551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메시지 전송통계(I)</a:t>
            </a:r>
            <a:endParaRPr/>
          </a:p>
        </p:txBody>
      </p:sp>
      <p:pic>
        <p:nvPicPr>
          <p:cNvPr id="1552" name="Google Shape;155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5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4" name="Google Shape;1554;p15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5" name="Google Shape;1555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38" y="1910101"/>
            <a:ext cx="8315924" cy="20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1" name="Google Shape;1561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메시지 전송통계(I)</a:t>
            </a:r>
            <a:endParaRPr/>
          </a:p>
        </p:txBody>
      </p:sp>
      <p:pic>
        <p:nvPicPr>
          <p:cNvPr id="1562" name="Google Shape;156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5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4" name="Google Shape;1564;p15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5" name="Google Shape;1565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74" y="2042276"/>
            <a:ext cx="7607852" cy="19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1" name="Google Shape;1571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메시지 전송통계(I)</a:t>
            </a:r>
            <a:endParaRPr/>
          </a:p>
        </p:txBody>
      </p:sp>
      <p:pic>
        <p:nvPicPr>
          <p:cNvPr id="1572" name="Google Shape;157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5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4" name="Google Shape;1574;p15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5" name="Google Shape;157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213" y="1894848"/>
            <a:ext cx="7357574" cy="19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1" name="Google Shape;1581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가이드(J)</a:t>
            </a:r>
            <a:endParaRPr/>
          </a:p>
        </p:txBody>
      </p:sp>
      <p:pic>
        <p:nvPicPr>
          <p:cNvPr id="1582" name="Google Shape;158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5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4" name="Google Shape;1584;p15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5" name="Google Shape;1585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73975"/>
            <a:ext cx="8203374" cy="25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1" name="Google Shape;1591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</a:t>
            </a:r>
            <a:r>
              <a:rPr lang="ko"/>
              <a:t>(K)</a:t>
            </a:r>
            <a:endParaRPr/>
          </a:p>
        </p:txBody>
      </p:sp>
      <p:pic>
        <p:nvPicPr>
          <p:cNvPr id="1592" name="Google Shape;159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4" name="Google Shape;1594;p15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5" name="Google Shape;1595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00" y="1586150"/>
            <a:ext cx="7782199" cy="29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1" name="Google Shape;1601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기업매니저(K)</a:t>
            </a:r>
            <a:endParaRPr/>
          </a:p>
        </p:txBody>
      </p:sp>
      <p:pic>
        <p:nvPicPr>
          <p:cNvPr id="1602" name="Google Shape;160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6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4" name="Google Shape;1604;p16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5" name="Google Shape;160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3825"/>
            <a:ext cx="9143999" cy="28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1" name="Google Shape;1611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기업매니저(K)</a:t>
            </a:r>
            <a:endParaRPr/>
          </a:p>
        </p:txBody>
      </p:sp>
      <p:pic>
        <p:nvPicPr>
          <p:cNvPr id="1612" name="Google Shape;1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6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4" name="Google Shape;1614;p16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5" name="Google Shape;1615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0325"/>
            <a:ext cx="9144001" cy="27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81250"/>
            <a:ext cx="8152125" cy="25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1" name="Google Shape;1621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기업매니저(K)</a:t>
            </a:r>
            <a:endParaRPr/>
          </a:p>
        </p:txBody>
      </p:sp>
      <p:pic>
        <p:nvPicPr>
          <p:cNvPr id="1622" name="Google Shape;162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6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4" name="Google Shape;1624;p16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5" name="Google Shape;1625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1975"/>
            <a:ext cx="9144000" cy="30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1" name="Google Shape;1631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기업매니저(K)</a:t>
            </a:r>
            <a:endParaRPr/>
          </a:p>
        </p:txBody>
      </p:sp>
      <p:pic>
        <p:nvPicPr>
          <p:cNvPr id="1632" name="Google Shape;163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6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4" name="Google Shape;1634;p16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5" name="Google Shape;1635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00" y="1512800"/>
            <a:ext cx="8132401" cy="2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3-7 ER-Diagram(논리+물리)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1" name="Google Shape;164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6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3" name="Google Shape;1643;p16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4" name="Google Shape;1644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75" y="1184713"/>
            <a:ext cx="6965045" cy="33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4. 개발환경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0" name="Google Shape;165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52" name="Google Shape;1652;p165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{9C4748A8-088C-419D-A25E-ED1351764D59}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O/S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Windows10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Server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Apache Tomcat 9.0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DBMS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Oracle 11g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Framework / Platform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bootstrap 4.3.1 / 3.3.2, jQuery, jqplot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개발언어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JSP, JavaScript, SQL, HTML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 Tool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Eclipse EE, SQL Developer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7CE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53" name="Google Shape;1653;p165"/>
          <p:cNvCxnSpPr/>
          <p:nvPr/>
        </p:nvCxnSpPr>
        <p:spPr>
          <a:xfrm>
            <a:off x="409650" y="1046900"/>
            <a:ext cx="18891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9" name="Google Shape;1659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상담자 플랫폼 1 - KAKAO TALK</a:t>
            </a:r>
            <a:endParaRPr/>
          </a:p>
        </p:txBody>
      </p:sp>
      <p:sp>
        <p:nvSpPr>
          <p:cNvPr id="1660" name="Google Shape;1660;p16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1" name="Google Shape;1661;p16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2" name="Google Shape;166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975" y="1662426"/>
            <a:ext cx="6027725" cy="29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66"/>
          <p:cNvSpPr txBox="1"/>
          <p:nvPr/>
        </p:nvSpPr>
        <p:spPr>
          <a:xfrm>
            <a:off x="4775750" y="885275"/>
            <a:ext cx="4285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상담자(클라이언트)는 KAKAO TALK플랫폼을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통해 SemiChat의 상담원과 채팅을 할 수 있다.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9" name="Google Shape;1669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상담자 플랫폼 2 - LINE</a:t>
            </a:r>
            <a:endParaRPr/>
          </a:p>
        </p:txBody>
      </p:sp>
      <p:sp>
        <p:nvSpPr>
          <p:cNvPr id="1670" name="Google Shape;1670;p16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1" name="Google Shape;1671;p16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67"/>
          <p:cNvSpPr txBox="1"/>
          <p:nvPr/>
        </p:nvSpPr>
        <p:spPr>
          <a:xfrm>
            <a:off x="4775750" y="885275"/>
            <a:ext cx="3988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상담자(클라이언트)는 LINE 플랫폼을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통해 SemiChat의 상담원과 채팅을 할 수 있다.</a:t>
            </a:r>
            <a:endParaRPr/>
          </a:p>
        </p:txBody>
      </p:sp>
      <p:pic>
        <p:nvPicPr>
          <p:cNvPr id="1673" name="Google Shape;167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850" y="1739400"/>
            <a:ext cx="5905950" cy="27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9" name="Google Shape;1679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상담자 플랫폼 3 - </a:t>
            </a:r>
            <a:r>
              <a:rPr lang="ko" sz="1500">
                <a:highlight>
                  <a:srgbClr val="FFFFFF"/>
                </a:highlight>
              </a:rPr>
              <a:t>Instagram</a:t>
            </a:r>
            <a:endParaRPr/>
          </a:p>
        </p:txBody>
      </p:sp>
      <p:sp>
        <p:nvSpPr>
          <p:cNvPr id="1680" name="Google Shape;1680;p16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1" name="Google Shape;1681;p16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168"/>
          <p:cNvSpPr txBox="1"/>
          <p:nvPr/>
        </p:nvSpPr>
        <p:spPr>
          <a:xfrm>
            <a:off x="4775750" y="885275"/>
            <a:ext cx="3988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상담자(클라이언트)는 Instagram 플랫폼을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통해 SemiChat의 상담원과 채팅을 할 수 있다.</a:t>
            </a:r>
            <a:endParaRPr/>
          </a:p>
        </p:txBody>
      </p:sp>
      <p:pic>
        <p:nvPicPr>
          <p:cNvPr id="1683" name="Google Shape;168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825" y="1654750"/>
            <a:ext cx="3010100" cy="29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상담자 플랫폼 4 - Facebook Messenger</a:t>
            </a:r>
            <a:endParaRPr/>
          </a:p>
        </p:txBody>
      </p:sp>
      <p:sp>
        <p:nvSpPr>
          <p:cNvPr id="1690" name="Google Shape;1690;p16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1" name="Google Shape;1691;p16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69"/>
          <p:cNvSpPr txBox="1"/>
          <p:nvPr/>
        </p:nvSpPr>
        <p:spPr>
          <a:xfrm>
            <a:off x="4514875" y="722600"/>
            <a:ext cx="4629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상담자(클라이언트)는 Facebook Messenger 플랫폼을 통해 SemiChat의 상담원과 채팅을 할 수 있다.</a:t>
            </a:r>
            <a:endParaRPr/>
          </a:p>
        </p:txBody>
      </p:sp>
      <p:pic>
        <p:nvPicPr>
          <p:cNvPr id="1693" name="Google Shape;169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38" y="1671502"/>
            <a:ext cx="6037926" cy="26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9" name="Google Shape;1699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상담자 플랫폼 5 - WeChat</a:t>
            </a:r>
            <a:endParaRPr/>
          </a:p>
        </p:txBody>
      </p:sp>
      <p:sp>
        <p:nvSpPr>
          <p:cNvPr id="1700" name="Google Shape;1700;p17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1" name="Google Shape;1701;p17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170"/>
          <p:cNvSpPr txBox="1"/>
          <p:nvPr/>
        </p:nvSpPr>
        <p:spPr>
          <a:xfrm>
            <a:off x="4514875" y="722600"/>
            <a:ext cx="4629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상담자(클라이언트)는 WeChat 플랫폼을 통해 SemiChat의 상담원과 채팅을 할 수 있다.</a:t>
            </a:r>
            <a:endParaRPr/>
          </a:p>
        </p:txBody>
      </p:sp>
      <p:pic>
        <p:nvPicPr>
          <p:cNvPr id="1703" name="Google Shape;170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26" y="1658575"/>
            <a:ext cx="4160750" cy="27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9" name="Google Shape;1709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메인페이지</a:t>
            </a:r>
            <a:endParaRPr/>
          </a:p>
        </p:txBody>
      </p:sp>
      <p:pic>
        <p:nvPicPr>
          <p:cNvPr id="1710" name="Google Shape;171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7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2" name="Google Shape;1712;p17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3" name="Google Shape;1713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825" y="1624025"/>
            <a:ext cx="6808351" cy="30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71"/>
          <p:cNvSpPr/>
          <p:nvPr/>
        </p:nvSpPr>
        <p:spPr>
          <a:xfrm>
            <a:off x="1159300" y="1599550"/>
            <a:ext cx="6831000" cy="30834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171"/>
          <p:cNvCxnSpPr/>
          <p:nvPr/>
        </p:nvCxnSpPr>
        <p:spPr>
          <a:xfrm rot="10800000">
            <a:off x="1078650" y="3460000"/>
            <a:ext cx="2274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71"/>
          <p:cNvSpPr txBox="1"/>
          <p:nvPr/>
        </p:nvSpPr>
        <p:spPr>
          <a:xfrm>
            <a:off x="-100" y="3037675"/>
            <a:ext cx="14820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여부 파악해서 상담데스크로 이동</a:t>
            </a:r>
            <a:endParaRPr/>
          </a:p>
        </p:txBody>
      </p:sp>
      <p:cxnSp>
        <p:nvCxnSpPr>
          <p:cNvPr id="1717" name="Google Shape;1717;p171"/>
          <p:cNvCxnSpPr/>
          <p:nvPr/>
        </p:nvCxnSpPr>
        <p:spPr>
          <a:xfrm rot="10800000">
            <a:off x="6808975" y="1478875"/>
            <a:ext cx="3303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171"/>
          <p:cNvSpPr txBox="1"/>
          <p:nvPr/>
        </p:nvSpPr>
        <p:spPr>
          <a:xfrm>
            <a:off x="6046000" y="1104725"/>
            <a:ext cx="2032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창으로 이동</a:t>
            </a:r>
            <a:endParaRPr/>
          </a:p>
        </p:txBody>
      </p:sp>
      <p:cxnSp>
        <p:nvCxnSpPr>
          <p:cNvPr id="1719" name="Google Shape;1719;p171"/>
          <p:cNvCxnSpPr/>
          <p:nvPr/>
        </p:nvCxnSpPr>
        <p:spPr>
          <a:xfrm>
            <a:off x="7902350" y="1889825"/>
            <a:ext cx="3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171"/>
          <p:cNvSpPr txBox="1"/>
          <p:nvPr/>
        </p:nvSpPr>
        <p:spPr>
          <a:xfrm>
            <a:off x="8415975" y="1750425"/>
            <a:ext cx="11373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창으로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</a:t>
            </a:r>
            <a:endParaRPr/>
          </a:p>
        </p:txBody>
      </p:sp>
      <p:sp>
        <p:nvSpPr>
          <p:cNvPr id="1721" name="Google Shape;1721;p171"/>
          <p:cNvSpPr txBox="1"/>
          <p:nvPr/>
        </p:nvSpPr>
        <p:spPr>
          <a:xfrm>
            <a:off x="3455875" y="1104725"/>
            <a:ext cx="1746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메인페이지로 이동</a:t>
            </a:r>
            <a:endParaRPr/>
          </a:p>
        </p:txBody>
      </p:sp>
      <p:cxnSp>
        <p:nvCxnSpPr>
          <p:cNvPr id="1722" name="Google Shape;1722;p171"/>
          <p:cNvCxnSpPr>
            <a:endCxn id="1721" idx="1"/>
          </p:cNvCxnSpPr>
          <p:nvPr/>
        </p:nvCxnSpPr>
        <p:spPr>
          <a:xfrm flipH="1" rot="10800000">
            <a:off x="2824975" y="1368875"/>
            <a:ext cx="6309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회원가입(A)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649126"/>
            <a:ext cx="8272074" cy="2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8" name="Google Shape;1728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메인페이지</a:t>
            </a:r>
            <a:endParaRPr/>
          </a:p>
        </p:txBody>
      </p:sp>
      <p:pic>
        <p:nvPicPr>
          <p:cNvPr id="1729" name="Google Shape;172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7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1" name="Google Shape;1731;p17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2" name="Google Shape;173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124" y="1405675"/>
            <a:ext cx="5241250" cy="31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72"/>
          <p:cNvSpPr txBox="1"/>
          <p:nvPr/>
        </p:nvSpPr>
        <p:spPr>
          <a:xfrm>
            <a:off x="810675" y="2631350"/>
            <a:ext cx="13293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로그인이 안되있을경우 서비스 이용불가</a:t>
            </a:r>
            <a:endParaRPr/>
          </a:p>
        </p:txBody>
      </p:sp>
      <p:cxnSp>
        <p:nvCxnSpPr>
          <p:cNvPr id="1734" name="Google Shape;1734;p172"/>
          <p:cNvCxnSpPr/>
          <p:nvPr/>
        </p:nvCxnSpPr>
        <p:spPr>
          <a:xfrm flipH="1">
            <a:off x="1665550" y="2856475"/>
            <a:ext cx="10011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0" name="Google Shape;1740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1741" name="Google Shape;174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7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3" name="Google Shape;1743;p17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73"/>
          <p:cNvCxnSpPr/>
          <p:nvPr/>
        </p:nvCxnSpPr>
        <p:spPr>
          <a:xfrm rot="10800000">
            <a:off x="1951625" y="3702200"/>
            <a:ext cx="4110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173"/>
          <p:cNvSpPr txBox="1"/>
          <p:nvPr/>
        </p:nvSpPr>
        <p:spPr>
          <a:xfrm>
            <a:off x="758075" y="3169675"/>
            <a:ext cx="14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필수는 선택해야 회원가입 가능</a:t>
            </a:r>
            <a:endParaRPr/>
          </a:p>
        </p:txBody>
      </p:sp>
      <p:cxnSp>
        <p:nvCxnSpPr>
          <p:cNvPr id="1746" name="Google Shape;1746;p173"/>
          <p:cNvCxnSpPr/>
          <p:nvPr/>
        </p:nvCxnSpPr>
        <p:spPr>
          <a:xfrm flipH="1" rot="10800000">
            <a:off x="6566950" y="1478875"/>
            <a:ext cx="24210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173"/>
          <p:cNvSpPr txBox="1"/>
          <p:nvPr/>
        </p:nvSpPr>
        <p:spPr>
          <a:xfrm>
            <a:off x="6046000" y="1104725"/>
            <a:ext cx="2876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중복확인 해야 로그인 가능</a:t>
            </a:r>
            <a:endParaRPr/>
          </a:p>
        </p:txBody>
      </p:sp>
      <p:cxnSp>
        <p:nvCxnSpPr>
          <p:cNvPr id="1748" name="Google Shape;1748;p173"/>
          <p:cNvCxnSpPr/>
          <p:nvPr/>
        </p:nvCxnSpPr>
        <p:spPr>
          <a:xfrm>
            <a:off x="6904475" y="2968400"/>
            <a:ext cx="3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173"/>
          <p:cNvSpPr txBox="1"/>
          <p:nvPr/>
        </p:nvSpPr>
        <p:spPr>
          <a:xfrm>
            <a:off x="7601525" y="2531750"/>
            <a:ext cx="11373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 인증 이메일 발송</a:t>
            </a:r>
            <a:endParaRPr/>
          </a:p>
        </p:txBody>
      </p:sp>
      <p:pic>
        <p:nvPicPr>
          <p:cNvPr id="1750" name="Google Shape;175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000" y="1391650"/>
            <a:ext cx="4495649" cy="3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73"/>
          <p:cNvSpPr/>
          <p:nvPr/>
        </p:nvSpPr>
        <p:spPr>
          <a:xfrm>
            <a:off x="2127850" y="1379425"/>
            <a:ext cx="4512600" cy="30891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757" name="Google Shape;1757;p174"/>
          <p:cNvSpPr/>
          <p:nvPr/>
        </p:nvSpPr>
        <p:spPr>
          <a:xfrm>
            <a:off x="1805413" y="1589225"/>
            <a:ext cx="5686500" cy="27984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9" name="Google Shape;175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7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1" name="Google Shape;1761;p17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74"/>
          <p:cNvCxnSpPr/>
          <p:nvPr/>
        </p:nvCxnSpPr>
        <p:spPr>
          <a:xfrm>
            <a:off x="5906575" y="3958975"/>
            <a:ext cx="3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3" name="Google Shape;1763;p174"/>
          <p:cNvSpPr txBox="1"/>
          <p:nvPr/>
        </p:nvSpPr>
        <p:spPr>
          <a:xfrm>
            <a:off x="7775700" y="3364400"/>
            <a:ext cx="11373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창으로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</a:t>
            </a:r>
            <a:endParaRPr/>
          </a:p>
        </p:txBody>
      </p:sp>
      <p:sp>
        <p:nvSpPr>
          <p:cNvPr id="1764" name="Google Shape;1764;p174"/>
          <p:cNvSpPr txBox="1"/>
          <p:nvPr/>
        </p:nvSpPr>
        <p:spPr>
          <a:xfrm>
            <a:off x="3455875" y="1104725"/>
            <a:ext cx="1746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메인페이지로 이동</a:t>
            </a:r>
            <a:endParaRPr/>
          </a:p>
        </p:txBody>
      </p:sp>
      <p:cxnSp>
        <p:nvCxnSpPr>
          <p:cNvPr id="1765" name="Google Shape;1765;p174"/>
          <p:cNvCxnSpPr>
            <a:endCxn id="1764" idx="1"/>
          </p:cNvCxnSpPr>
          <p:nvPr/>
        </p:nvCxnSpPr>
        <p:spPr>
          <a:xfrm flipH="1" rot="10800000">
            <a:off x="2824975" y="1368875"/>
            <a:ext cx="6309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6" name="Google Shape;1766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725" y="1633025"/>
            <a:ext cx="5475350" cy="268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74"/>
          <p:cNvCxnSpPr>
            <a:endCxn id="1768" idx="1"/>
          </p:cNvCxnSpPr>
          <p:nvPr/>
        </p:nvCxnSpPr>
        <p:spPr>
          <a:xfrm>
            <a:off x="6082750" y="4134925"/>
            <a:ext cx="836400" cy="3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174"/>
          <p:cNvCxnSpPr>
            <a:endCxn id="1770" idx="3"/>
          </p:cNvCxnSpPr>
          <p:nvPr/>
        </p:nvCxnSpPr>
        <p:spPr>
          <a:xfrm flipH="1">
            <a:off x="3169875" y="4017600"/>
            <a:ext cx="14307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74"/>
          <p:cNvSpPr txBox="1"/>
          <p:nvPr/>
        </p:nvSpPr>
        <p:spPr>
          <a:xfrm>
            <a:off x="1606875" y="4054350"/>
            <a:ext cx="15630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비밀번호 찾기 창으로 이동</a:t>
            </a:r>
            <a:endParaRPr/>
          </a:p>
        </p:txBody>
      </p:sp>
      <p:sp>
        <p:nvSpPr>
          <p:cNvPr id="1768" name="Google Shape;1768;p174"/>
          <p:cNvSpPr txBox="1"/>
          <p:nvPr/>
        </p:nvSpPr>
        <p:spPr>
          <a:xfrm>
            <a:off x="6919150" y="4306225"/>
            <a:ext cx="2032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창으로 이동</a:t>
            </a:r>
            <a:endParaRPr/>
          </a:p>
        </p:txBody>
      </p:sp>
      <p:cxnSp>
        <p:nvCxnSpPr>
          <p:cNvPr id="1771" name="Google Shape;1771;p174"/>
          <p:cNvCxnSpPr/>
          <p:nvPr/>
        </p:nvCxnSpPr>
        <p:spPr>
          <a:xfrm>
            <a:off x="5855225" y="3680150"/>
            <a:ext cx="18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ID &amp; PW 찾기</a:t>
            </a:r>
            <a:endParaRPr/>
          </a:p>
        </p:txBody>
      </p:sp>
      <p:sp>
        <p:nvSpPr>
          <p:cNvPr id="1777" name="Google Shape;1777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78" name="Google Shape;177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17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0" name="Google Shape;1780;p17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1" name="Google Shape;1781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225" y="1566625"/>
            <a:ext cx="3167425" cy="300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2" name="Google Shape;1782;p175"/>
          <p:cNvCxnSpPr/>
          <p:nvPr/>
        </p:nvCxnSpPr>
        <p:spPr>
          <a:xfrm>
            <a:off x="4329050" y="2722175"/>
            <a:ext cx="13134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175"/>
          <p:cNvCxnSpPr/>
          <p:nvPr/>
        </p:nvCxnSpPr>
        <p:spPr>
          <a:xfrm flipH="1" rot="10800000">
            <a:off x="4196975" y="3235775"/>
            <a:ext cx="14382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175"/>
          <p:cNvSpPr txBox="1"/>
          <p:nvPr/>
        </p:nvSpPr>
        <p:spPr>
          <a:xfrm>
            <a:off x="5789200" y="3023000"/>
            <a:ext cx="1746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성공 여부 파악해서 이메일 발송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0" name="Google Shape;1790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 후 </a:t>
            </a:r>
            <a:r>
              <a:rPr lang="ko"/>
              <a:t>메인페이지 - 상담원</a:t>
            </a:r>
            <a:endParaRPr/>
          </a:p>
        </p:txBody>
      </p:sp>
      <p:pic>
        <p:nvPicPr>
          <p:cNvPr id="1791" name="Google Shape;179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7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3" name="Google Shape;1793;p17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76"/>
          <p:cNvSpPr txBox="1"/>
          <p:nvPr/>
        </p:nvSpPr>
        <p:spPr>
          <a:xfrm>
            <a:off x="7239600" y="2198975"/>
            <a:ext cx="19044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등급이 ‘counselor’인 상담원은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환경설정, 상담원 관리를 이용할 수 없다</a:t>
            </a:r>
            <a:endParaRPr/>
          </a:p>
        </p:txBody>
      </p:sp>
      <p:pic>
        <p:nvPicPr>
          <p:cNvPr id="1795" name="Google Shape;179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346" y="1741996"/>
            <a:ext cx="6209250" cy="2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1" name="Google Shape;1801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 후 메인페이지 - 기업매니저</a:t>
            </a:r>
            <a:endParaRPr/>
          </a:p>
        </p:txBody>
      </p:sp>
      <p:pic>
        <p:nvPicPr>
          <p:cNvPr id="1802" name="Google Shape;180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7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7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5" name="Google Shape;1805;p177"/>
          <p:cNvSpPr txBox="1"/>
          <p:nvPr/>
        </p:nvSpPr>
        <p:spPr>
          <a:xfrm>
            <a:off x="7239600" y="2198975"/>
            <a:ext cx="19044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등급이 ‘manager’인 상담원은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환경설정, 상담원 관리를 이용할 수 있다</a:t>
            </a:r>
            <a:endParaRPr/>
          </a:p>
        </p:txBody>
      </p:sp>
      <p:pic>
        <p:nvPicPr>
          <p:cNvPr id="1806" name="Google Shape;1806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325" y="1725925"/>
            <a:ext cx="5862676" cy="2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2" name="Google Shape;1812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 후 상담데스크 이용 - 기업매니저 승인 안받은 경우</a:t>
            </a:r>
            <a:endParaRPr/>
          </a:p>
        </p:txBody>
      </p:sp>
      <p:pic>
        <p:nvPicPr>
          <p:cNvPr id="1813" name="Google Shape;181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7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5" name="Google Shape;1815;p17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6" name="Google Shape;1816;p178"/>
          <p:cNvSpPr txBox="1"/>
          <p:nvPr/>
        </p:nvSpPr>
        <p:spPr>
          <a:xfrm>
            <a:off x="7239600" y="2198975"/>
            <a:ext cx="19044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매니저 승인을 받지 않은 상담원은 상담데스크를 이용할 수 없다</a:t>
            </a:r>
            <a:endParaRPr/>
          </a:p>
        </p:txBody>
      </p:sp>
      <p:pic>
        <p:nvPicPr>
          <p:cNvPr id="1817" name="Google Shape;1817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875" y="1685675"/>
            <a:ext cx="4860474" cy="273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823" name="Google Shape;1823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4" name="Google Shape;182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7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6" name="Google Shape;1826;p17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7" name="Google Shape;1827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50" y="1635950"/>
            <a:ext cx="6639248" cy="299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8" name="Google Shape;1828;p179"/>
          <p:cNvCxnSpPr/>
          <p:nvPr/>
        </p:nvCxnSpPr>
        <p:spPr>
          <a:xfrm rot="10800000">
            <a:off x="1736650" y="2194950"/>
            <a:ext cx="5862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9" name="Google Shape;1829;p179"/>
          <p:cNvSpPr txBox="1"/>
          <p:nvPr/>
        </p:nvSpPr>
        <p:spPr>
          <a:xfrm>
            <a:off x="132635" y="1823975"/>
            <a:ext cx="21570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상담원 또는 상담자 ID검색 가능</a:t>
            </a:r>
            <a:endParaRPr/>
          </a:p>
        </p:txBody>
      </p:sp>
      <p:cxnSp>
        <p:nvCxnSpPr>
          <p:cNvPr id="1830" name="Google Shape;1830;p179"/>
          <p:cNvCxnSpPr/>
          <p:nvPr/>
        </p:nvCxnSpPr>
        <p:spPr>
          <a:xfrm rot="10800000">
            <a:off x="1648150" y="2626350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179"/>
          <p:cNvSpPr txBox="1"/>
          <p:nvPr/>
        </p:nvSpPr>
        <p:spPr>
          <a:xfrm>
            <a:off x="110625" y="2427300"/>
            <a:ext cx="185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체크박스 선택시 해당하는 채팅 프로필만 볼 수 있음</a:t>
            </a:r>
            <a:endParaRPr/>
          </a:p>
        </p:txBody>
      </p:sp>
      <p:sp>
        <p:nvSpPr>
          <p:cNvPr id="1832" name="Google Shape;1832;p179"/>
          <p:cNvSpPr/>
          <p:nvPr/>
        </p:nvSpPr>
        <p:spPr>
          <a:xfrm>
            <a:off x="2190125" y="1597675"/>
            <a:ext cx="6642300" cy="30999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3" name="Google Shape;1833;p179"/>
          <p:cNvCxnSpPr/>
          <p:nvPr/>
        </p:nvCxnSpPr>
        <p:spPr>
          <a:xfrm flipH="1">
            <a:off x="1570725" y="2997600"/>
            <a:ext cx="851700" cy="4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79"/>
          <p:cNvSpPr txBox="1"/>
          <p:nvPr/>
        </p:nvSpPr>
        <p:spPr>
          <a:xfrm>
            <a:off x="232275" y="3318375"/>
            <a:ext cx="14160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클릭시 해당 상태의 채팅프로필을 볼 수 있음</a:t>
            </a:r>
            <a:endParaRPr/>
          </a:p>
        </p:txBody>
      </p:sp>
      <p:cxnSp>
        <p:nvCxnSpPr>
          <p:cNvPr id="1835" name="Google Shape;1835;p179"/>
          <p:cNvCxnSpPr/>
          <p:nvPr/>
        </p:nvCxnSpPr>
        <p:spPr>
          <a:xfrm flipH="1">
            <a:off x="1692250" y="4004175"/>
            <a:ext cx="807600" cy="4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79"/>
          <p:cNvSpPr txBox="1"/>
          <p:nvPr/>
        </p:nvSpPr>
        <p:spPr>
          <a:xfrm>
            <a:off x="320775" y="4369200"/>
            <a:ext cx="2876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검색조건을 통해 주기적으로 채팅프로필 리스트를 검사해서 업데이트함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842" name="Google Shape;1842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3" name="Google Shape;184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8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5" name="Google Shape;1845;p18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80"/>
          <p:cNvCxnSpPr/>
          <p:nvPr/>
        </p:nvCxnSpPr>
        <p:spPr>
          <a:xfrm rot="10800000">
            <a:off x="873850" y="3274200"/>
            <a:ext cx="508800" cy="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80"/>
          <p:cNvSpPr txBox="1"/>
          <p:nvPr/>
        </p:nvSpPr>
        <p:spPr>
          <a:xfrm>
            <a:off x="88500" y="2798500"/>
            <a:ext cx="12942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채팅 프로필 클릭시 대화창이 나타나고 진행중을 1로 변경 + counselor 닉네임을 매칭중으로 변경</a:t>
            </a:r>
            <a:endParaRPr/>
          </a:p>
        </p:txBody>
      </p:sp>
      <p:sp>
        <p:nvSpPr>
          <p:cNvPr id="1848" name="Google Shape;1848;p180"/>
          <p:cNvSpPr txBox="1"/>
          <p:nvPr/>
        </p:nvSpPr>
        <p:spPr>
          <a:xfrm>
            <a:off x="3207775" y="1216750"/>
            <a:ext cx="2820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x버튼 클릭시 완료 상태로 변함</a:t>
            </a:r>
            <a:endParaRPr/>
          </a:p>
        </p:txBody>
      </p:sp>
      <p:pic>
        <p:nvPicPr>
          <p:cNvPr id="1849" name="Google Shape;1849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525" y="1872427"/>
            <a:ext cx="6540020" cy="26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0" name="Google Shape;1850;p180"/>
          <p:cNvCxnSpPr/>
          <p:nvPr/>
        </p:nvCxnSpPr>
        <p:spPr>
          <a:xfrm flipH="1" rot="10800000">
            <a:off x="3185650" y="1570625"/>
            <a:ext cx="10176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1" name="Google Shape;1851;p180"/>
          <p:cNvSpPr/>
          <p:nvPr/>
        </p:nvSpPr>
        <p:spPr>
          <a:xfrm>
            <a:off x="1360550" y="1836175"/>
            <a:ext cx="6725400" cy="27327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857" name="Google Shape;1857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8" name="Google Shape;185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8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0" name="Google Shape;1860;p18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181"/>
          <p:cNvSpPr txBox="1"/>
          <p:nvPr/>
        </p:nvSpPr>
        <p:spPr>
          <a:xfrm>
            <a:off x="4059475" y="945950"/>
            <a:ext cx="3194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상담원은 상담자와 채팅을 할 수 있다.</a:t>
            </a:r>
            <a:endParaRPr/>
          </a:p>
        </p:txBody>
      </p:sp>
      <p:pic>
        <p:nvPicPr>
          <p:cNvPr id="1862" name="Google Shape;1862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25" y="1534577"/>
            <a:ext cx="7653500" cy="30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회원가입(A)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0950"/>
            <a:ext cx="8377251" cy="27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868" name="Google Shape;1868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9" name="Google Shape;186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8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1" name="Google Shape;1871;p18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2" name="Google Shape;187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50" y="1712153"/>
            <a:ext cx="6368375" cy="267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82"/>
          <p:cNvSpPr txBox="1"/>
          <p:nvPr/>
        </p:nvSpPr>
        <p:spPr>
          <a:xfrm>
            <a:off x="6851650" y="1616600"/>
            <a:ext cx="1796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clientProfile 클릭 시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해당하는 고객 번호표시</a:t>
            </a:r>
            <a:endParaRPr sz="1100"/>
          </a:p>
        </p:txBody>
      </p:sp>
      <p:sp>
        <p:nvSpPr>
          <p:cNvPr id="1874" name="Google Shape;1874;p182"/>
          <p:cNvSpPr txBox="1"/>
          <p:nvPr/>
        </p:nvSpPr>
        <p:spPr>
          <a:xfrm>
            <a:off x="7060875" y="2667425"/>
            <a:ext cx="16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고객 정보 입력 후 저장</a:t>
            </a:r>
            <a:endParaRPr sz="1100"/>
          </a:p>
        </p:txBody>
      </p:sp>
      <p:cxnSp>
        <p:nvCxnSpPr>
          <p:cNvPr id="1875" name="Google Shape;1875;p182"/>
          <p:cNvCxnSpPr/>
          <p:nvPr/>
        </p:nvCxnSpPr>
        <p:spPr>
          <a:xfrm flipH="1" rot="10800000">
            <a:off x="6763675" y="1821750"/>
            <a:ext cx="879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82"/>
          <p:cNvCxnSpPr/>
          <p:nvPr/>
        </p:nvCxnSpPr>
        <p:spPr>
          <a:xfrm flipH="1" rot="10800000">
            <a:off x="6395775" y="2841175"/>
            <a:ext cx="66510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82"/>
          <p:cNvSpPr txBox="1"/>
          <p:nvPr/>
        </p:nvSpPr>
        <p:spPr>
          <a:xfrm>
            <a:off x="7026950" y="3208375"/>
            <a:ext cx="16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고객 닉네임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입력 후 저장</a:t>
            </a:r>
            <a:endParaRPr sz="1100"/>
          </a:p>
        </p:txBody>
      </p:sp>
      <p:cxnSp>
        <p:nvCxnSpPr>
          <p:cNvPr id="1878" name="Google Shape;1878;p182"/>
          <p:cNvCxnSpPr>
            <a:endCxn id="1877" idx="1"/>
          </p:cNvCxnSpPr>
          <p:nvPr/>
        </p:nvCxnSpPr>
        <p:spPr>
          <a:xfrm>
            <a:off x="6530150" y="3336475"/>
            <a:ext cx="4968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9" name="Google Shape;1879;p182"/>
          <p:cNvSpPr txBox="1"/>
          <p:nvPr/>
        </p:nvSpPr>
        <p:spPr>
          <a:xfrm>
            <a:off x="7060875" y="3869600"/>
            <a:ext cx="16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고정매칭 / 차단 설정</a:t>
            </a:r>
            <a:endParaRPr sz="1100"/>
          </a:p>
        </p:txBody>
      </p:sp>
      <p:cxnSp>
        <p:nvCxnSpPr>
          <p:cNvPr id="1880" name="Google Shape;1880;p182"/>
          <p:cNvCxnSpPr/>
          <p:nvPr/>
        </p:nvCxnSpPr>
        <p:spPr>
          <a:xfrm>
            <a:off x="6162300" y="3513175"/>
            <a:ext cx="1026000" cy="4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886" name="Google Shape;1886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7" name="Google Shape;188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8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9" name="Google Shape;1889;p18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0" name="Google Shape;1890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25" y="1542350"/>
            <a:ext cx="6427327" cy="31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83"/>
          <p:cNvSpPr txBox="1"/>
          <p:nvPr/>
        </p:nvSpPr>
        <p:spPr>
          <a:xfrm>
            <a:off x="6943600" y="1337175"/>
            <a:ext cx="20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이미 등록되어있는 고객이면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이전에 저장했던 정보 출력</a:t>
            </a:r>
            <a:endParaRPr sz="1100"/>
          </a:p>
        </p:txBody>
      </p:sp>
      <p:sp>
        <p:nvSpPr>
          <p:cNvPr id="1892" name="Google Shape;1892;p183"/>
          <p:cNvSpPr txBox="1"/>
          <p:nvPr/>
        </p:nvSpPr>
        <p:spPr>
          <a:xfrm>
            <a:off x="7095300" y="3017363"/>
            <a:ext cx="20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입력창 초기화</a:t>
            </a:r>
            <a:endParaRPr sz="1100"/>
          </a:p>
        </p:txBody>
      </p:sp>
      <p:sp>
        <p:nvSpPr>
          <p:cNvPr id="1893" name="Google Shape;1893;p183"/>
          <p:cNvSpPr txBox="1"/>
          <p:nvPr/>
        </p:nvSpPr>
        <p:spPr>
          <a:xfrm>
            <a:off x="7095300" y="2540088"/>
            <a:ext cx="20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고객 정보 다시 작성 후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업데이트</a:t>
            </a:r>
            <a:endParaRPr sz="1100"/>
          </a:p>
        </p:txBody>
      </p:sp>
      <p:cxnSp>
        <p:nvCxnSpPr>
          <p:cNvPr id="1894" name="Google Shape;1894;p183"/>
          <p:cNvCxnSpPr/>
          <p:nvPr/>
        </p:nvCxnSpPr>
        <p:spPr>
          <a:xfrm flipH="1" rot="10800000">
            <a:off x="6742450" y="1666450"/>
            <a:ext cx="290100" cy="1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p183"/>
          <p:cNvCxnSpPr>
            <a:endCxn id="1893" idx="1"/>
          </p:cNvCxnSpPr>
          <p:nvPr/>
        </p:nvCxnSpPr>
        <p:spPr>
          <a:xfrm flipH="1" rot="10800000">
            <a:off x="6678900" y="2745288"/>
            <a:ext cx="416400" cy="2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83"/>
          <p:cNvCxnSpPr/>
          <p:nvPr/>
        </p:nvCxnSpPr>
        <p:spPr>
          <a:xfrm flipH="1" rot="10800000">
            <a:off x="6997150" y="3300875"/>
            <a:ext cx="2547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183"/>
          <p:cNvCxnSpPr/>
          <p:nvPr/>
        </p:nvCxnSpPr>
        <p:spPr>
          <a:xfrm>
            <a:off x="7025452" y="3102375"/>
            <a:ext cx="1770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8" name="Google Shape;1898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975" y="3531075"/>
            <a:ext cx="1599950" cy="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975" y="3796050"/>
            <a:ext cx="1599956" cy="2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83"/>
          <p:cNvSpPr txBox="1"/>
          <p:nvPr/>
        </p:nvSpPr>
        <p:spPr>
          <a:xfrm>
            <a:off x="6927150" y="4220675"/>
            <a:ext cx="2385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고정 매칭, 차단 상태에 따라 변화</a:t>
            </a:r>
            <a:endParaRPr sz="1100"/>
          </a:p>
        </p:txBody>
      </p:sp>
      <p:cxnSp>
        <p:nvCxnSpPr>
          <p:cNvPr id="1901" name="Google Shape;1901;p183"/>
          <p:cNvCxnSpPr/>
          <p:nvPr/>
        </p:nvCxnSpPr>
        <p:spPr>
          <a:xfrm>
            <a:off x="7967953" y="4061025"/>
            <a:ext cx="19800" cy="1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sp>
        <p:nvSpPr>
          <p:cNvPr id="1907" name="Google Shape;1907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08" name="Google Shape;190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8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18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1" name="Google Shape;1911;p184"/>
          <p:cNvPicPr preferRelativeResize="0"/>
          <p:nvPr/>
        </p:nvPicPr>
        <p:blipFill rotWithShape="1">
          <a:blip r:embed="rId4">
            <a:alphaModFix/>
          </a:blip>
          <a:srcRect b="11170" l="695" r="1351" t="19787"/>
          <a:stretch/>
        </p:blipFill>
        <p:spPr>
          <a:xfrm>
            <a:off x="474025" y="1620175"/>
            <a:ext cx="5567549" cy="22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84"/>
          <p:cNvSpPr txBox="1"/>
          <p:nvPr/>
        </p:nvSpPr>
        <p:spPr>
          <a:xfrm>
            <a:off x="2737100" y="2915038"/>
            <a:ext cx="20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등록되어 있는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자주쓰는 답변 선택 해 추가</a:t>
            </a:r>
            <a:endParaRPr sz="1100"/>
          </a:p>
        </p:txBody>
      </p:sp>
      <p:cxnSp>
        <p:nvCxnSpPr>
          <p:cNvPr id="1913" name="Google Shape;1913;p184"/>
          <p:cNvCxnSpPr/>
          <p:nvPr/>
        </p:nvCxnSpPr>
        <p:spPr>
          <a:xfrm>
            <a:off x="4513825" y="3388900"/>
            <a:ext cx="452700" cy="1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4" name="Google Shape;1914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700" y="1620164"/>
            <a:ext cx="2154875" cy="1416737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84"/>
          <p:cNvSpPr txBox="1"/>
          <p:nvPr/>
        </p:nvSpPr>
        <p:spPr>
          <a:xfrm>
            <a:off x="6234125" y="2692475"/>
            <a:ext cx="1695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 시 채팅 입력 창에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입력</a:t>
            </a:r>
            <a:endParaRPr sz="1100"/>
          </a:p>
        </p:txBody>
      </p:sp>
      <p:sp>
        <p:nvSpPr>
          <p:cNvPr id="1916" name="Google Shape;1916;p184"/>
          <p:cNvSpPr txBox="1"/>
          <p:nvPr/>
        </p:nvSpPr>
        <p:spPr>
          <a:xfrm>
            <a:off x="8121975" y="2652438"/>
            <a:ext cx="118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항목에서 제거</a:t>
            </a:r>
            <a:endParaRPr sz="1100"/>
          </a:p>
        </p:txBody>
      </p:sp>
      <p:cxnSp>
        <p:nvCxnSpPr>
          <p:cNvPr id="1917" name="Google Shape;1917;p184"/>
          <p:cNvCxnSpPr/>
          <p:nvPr/>
        </p:nvCxnSpPr>
        <p:spPr>
          <a:xfrm flipH="1" rot="10800000">
            <a:off x="6593875" y="2600400"/>
            <a:ext cx="70800" cy="1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8" name="Google Shape;1918;p184"/>
          <p:cNvCxnSpPr/>
          <p:nvPr/>
        </p:nvCxnSpPr>
        <p:spPr>
          <a:xfrm>
            <a:off x="8228175" y="2550975"/>
            <a:ext cx="141600" cy="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8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1924" name="Google Shape;1924;p18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25" name="Google Shape;192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18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7" name="Google Shape;1927;p185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8" name="Google Shape;192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75" y="1043999"/>
            <a:ext cx="7817801" cy="35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225" y="2075450"/>
            <a:ext cx="2469826" cy="95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219" y="3106344"/>
            <a:ext cx="2469826" cy="9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85"/>
          <p:cNvSpPr txBox="1"/>
          <p:nvPr/>
        </p:nvSpPr>
        <p:spPr>
          <a:xfrm>
            <a:off x="753275" y="1378125"/>
            <a:ext cx="302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메뉴에서 마이페이지 클릭시 비밀번호 입력하는 페이지로 이동됨</a:t>
            </a:r>
            <a:endParaRPr/>
          </a:p>
        </p:txBody>
      </p:sp>
      <p:sp>
        <p:nvSpPr>
          <p:cNvPr id="1932" name="Google Shape;1932;p185"/>
          <p:cNvSpPr txBox="1"/>
          <p:nvPr/>
        </p:nvSpPr>
        <p:spPr>
          <a:xfrm>
            <a:off x="3452400" y="3925000"/>
            <a:ext cx="1887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입력 상태에 따른 모달창</a:t>
            </a:r>
            <a:endParaRPr/>
          </a:p>
        </p:txBody>
      </p:sp>
      <p:cxnSp>
        <p:nvCxnSpPr>
          <p:cNvPr id="1933" name="Google Shape;1933;p185"/>
          <p:cNvCxnSpPr/>
          <p:nvPr/>
        </p:nvCxnSpPr>
        <p:spPr>
          <a:xfrm flipH="1" rot="10800000">
            <a:off x="3779375" y="1596225"/>
            <a:ext cx="26721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4" name="Google Shape;1934;p185"/>
          <p:cNvCxnSpPr/>
          <p:nvPr/>
        </p:nvCxnSpPr>
        <p:spPr>
          <a:xfrm flipH="1" rot="10800000">
            <a:off x="5387375" y="3724475"/>
            <a:ext cx="88680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p185"/>
          <p:cNvCxnSpPr/>
          <p:nvPr/>
        </p:nvCxnSpPr>
        <p:spPr>
          <a:xfrm flipH="1" rot="10800000">
            <a:off x="5187850" y="2727125"/>
            <a:ext cx="798300" cy="12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8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1941" name="Google Shape;1941;p18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2" name="Google Shape;1942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8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4" name="Google Shape;1944;p186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5" name="Google Shape;194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8037"/>
            <a:ext cx="9144001" cy="329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186"/>
          <p:cNvSpPr txBox="1"/>
          <p:nvPr/>
        </p:nvSpPr>
        <p:spPr>
          <a:xfrm>
            <a:off x="0" y="4090975"/>
            <a:ext cx="2821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자신이 작성한 공지사항, 문의사항을 한번에 확인 가능</a:t>
            </a:r>
            <a:endParaRPr/>
          </a:p>
        </p:txBody>
      </p:sp>
      <p:cxnSp>
        <p:nvCxnSpPr>
          <p:cNvPr id="1947" name="Google Shape;1947;p186"/>
          <p:cNvCxnSpPr/>
          <p:nvPr/>
        </p:nvCxnSpPr>
        <p:spPr>
          <a:xfrm flipH="1" rot="10800000">
            <a:off x="2032950" y="3888100"/>
            <a:ext cx="37770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8" name="Google Shape;1948;p186"/>
          <p:cNvSpPr txBox="1"/>
          <p:nvPr/>
        </p:nvSpPr>
        <p:spPr>
          <a:xfrm>
            <a:off x="6322200" y="4224000"/>
            <a:ext cx="2821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클릭으로 즐겨찾기 설정 가능</a:t>
            </a:r>
            <a:endParaRPr/>
          </a:p>
        </p:txBody>
      </p:sp>
      <p:cxnSp>
        <p:nvCxnSpPr>
          <p:cNvPr id="1949" name="Google Shape;1949;p186"/>
          <p:cNvCxnSpPr/>
          <p:nvPr/>
        </p:nvCxnSpPr>
        <p:spPr>
          <a:xfrm>
            <a:off x="7360525" y="3990650"/>
            <a:ext cx="44400" cy="3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0" name="Google Shape;1950;p186"/>
          <p:cNvCxnSpPr/>
          <p:nvPr/>
        </p:nvCxnSpPr>
        <p:spPr>
          <a:xfrm>
            <a:off x="3680275" y="3913050"/>
            <a:ext cx="999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1" name="Google Shape;1951;p186"/>
          <p:cNvSpPr txBox="1"/>
          <p:nvPr/>
        </p:nvSpPr>
        <p:spPr>
          <a:xfrm>
            <a:off x="2904325" y="4411950"/>
            <a:ext cx="2494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 클릭시 상세보기 가능</a:t>
            </a:r>
            <a:endParaRPr/>
          </a:p>
        </p:txBody>
      </p:sp>
      <p:sp>
        <p:nvSpPr>
          <p:cNvPr id="1952" name="Google Shape;1952;p186"/>
          <p:cNvSpPr txBox="1"/>
          <p:nvPr/>
        </p:nvSpPr>
        <p:spPr>
          <a:xfrm>
            <a:off x="7936950" y="25606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가능</a:t>
            </a:r>
            <a:endParaRPr/>
          </a:p>
        </p:txBody>
      </p:sp>
      <p:cxnSp>
        <p:nvCxnSpPr>
          <p:cNvPr id="1953" name="Google Shape;1953;p186"/>
          <p:cNvCxnSpPr>
            <a:endCxn id="1952" idx="1"/>
          </p:cNvCxnSpPr>
          <p:nvPr/>
        </p:nvCxnSpPr>
        <p:spPr>
          <a:xfrm>
            <a:off x="7670850" y="2676325"/>
            <a:ext cx="2661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87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1959" name="Google Shape;1959;p18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0" name="Google Shape;196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8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2" name="Google Shape;1962;p187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3" name="Google Shape;1963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525" y="1255725"/>
            <a:ext cx="5639449" cy="3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187"/>
          <p:cNvSpPr txBox="1"/>
          <p:nvPr/>
        </p:nvSpPr>
        <p:spPr>
          <a:xfrm>
            <a:off x="731600" y="1762550"/>
            <a:ext cx="24276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작성글 관리 제목 클리시 상세 내용 확인 가능</a:t>
            </a:r>
            <a:endParaRPr/>
          </a:p>
        </p:txBody>
      </p:sp>
      <p:sp>
        <p:nvSpPr>
          <p:cNvPr id="1965" name="Google Shape;1965;p187"/>
          <p:cNvSpPr txBox="1"/>
          <p:nvPr/>
        </p:nvSpPr>
        <p:spPr>
          <a:xfrm>
            <a:off x="6595650" y="3591575"/>
            <a:ext cx="24276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클릭시 게시판으로 이동후 수정 가능</a:t>
            </a:r>
            <a:endParaRPr/>
          </a:p>
        </p:txBody>
      </p:sp>
      <p:cxnSp>
        <p:nvCxnSpPr>
          <p:cNvPr id="1966" name="Google Shape;1966;p187"/>
          <p:cNvCxnSpPr/>
          <p:nvPr/>
        </p:nvCxnSpPr>
        <p:spPr>
          <a:xfrm flipH="1" rot="10800000">
            <a:off x="6595650" y="4170225"/>
            <a:ext cx="3990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88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1972" name="Google Shape;1972;p18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73" name="Google Shape;197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8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5" name="Google Shape;1975;p188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6" name="Google Shape;1976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9098"/>
            <a:ext cx="9144000" cy="29453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188"/>
          <p:cNvSpPr txBox="1"/>
          <p:nvPr/>
        </p:nvSpPr>
        <p:spPr>
          <a:xfrm>
            <a:off x="0" y="3868725"/>
            <a:ext cx="1707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상담원관리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 삭제 가능</a:t>
            </a:r>
            <a:endParaRPr/>
          </a:p>
        </p:txBody>
      </p:sp>
      <p:cxnSp>
        <p:nvCxnSpPr>
          <p:cNvPr id="1978" name="Google Shape;1978;p188"/>
          <p:cNvCxnSpPr>
            <a:stCxn id="1977" idx="0"/>
          </p:cNvCxnSpPr>
          <p:nvPr/>
        </p:nvCxnSpPr>
        <p:spPr>
          <a:xfrm flipH="1" rot="10800000">
            <a:off x="853500" y="3613725"/>
            <a:ext cx="4434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9" name="Google Shape;1979;p188"/>
          <p:cNvSpPr txBox="1"/>
          <p:nvPr/>
        </p:nvSpPr>
        <p:spPr>
          <a:xfrm>
            <a:off x="5797525" y="3791125"/>
            <a:ext cx="15852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블랙리스트 여부 확인 가능</a:t>
            </a:r>
            <a:endParaRPr/>
          </a:p>
        </p:txBody>
      </p:sp>
      <p:cxnSp>
        <p:nvCxnSpPr>
          <p:cNvPr id="1980" name="Google Shape;1980;p188"/>
          <p:cNvCxnSpPr/>
          <p:nvPr/>
        </p:nvCxnSpPr>
        <p:spPr>
          <a:xfrm>
            <a:off x="6240925" y="3558325"/>
            <a:ext cx="155100" cy="3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88"/>
          <p:cNvSpPr txBox="1"/>
          <p:nvPr/>
        </p:nvSpPr>
        <p:spPr>
          <a:xfrm>
            <a:off x="7936950" y="24498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</a:t>
            </a:r>
            <a:r>
              <a:rPr lang="ko"/>
              <a:t>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가능</a:t>
            </a:r>
            <a:endParaRPr/>
          </a:p>
        </p:txBody>
      </p:sp>
      <p:cxnSp>
        <p:nvCxnSpPr>
          <p:cNvPr id="1982" name="Google Shape;1982;p188"/>
          <p:cNvCxnSpPr>
            <a:endCxn id="1981" idx="1"/>
          </p:cNvCxnSpPr>
          <p:nvPr/>
        </p:nvCxnSpPr>
        <p:spPr>
          <a:xfrm>
            <a:off x="7670850" y="2565475"/>
            <a:ext cx="2661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89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1988" name="Google Shape;1988;p1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89" name="Google Shape;198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8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1" name="Google Shape;1991;p189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2" name="Google Shape;1992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475" y="1191675"/>
            <a:ext cx="6318525" cy="32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89"/>
          <p:cNvSpPr txBox="1"/>
          <p:nvPr/>
        </p:nvSpPr>
        <p:spPr>
          <a:xfrm>
            <a:off x="409650" y="2239175"/>
            <a:ext cx="2638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비어있는 란 있을 시 각 상태에 맞는 모달 창 띄워짐</a:t>
            </a:r>
            <a:endParaRPr/>
          </a:p>
        </p:txBody>
      </p:sp>
      <p:sp>
        <p:nvSpPr>
          <p:cNvPr id="1994" name="Google Shape;1994;p189"/>
          <p:cNvSpPr txBox="1"/>
          <p:nvPr/>
        </p:nvSpPr>
        <p:spPr>
          <a:xfrm>
            <a:off x="4822050" y="4170225"/>
            <a:ext cx="17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수정 완료시 모달 출력</a:t>
            </a:r>
            <a:endParaRPr/>
          </a:p>
        </p:txBody>
      </p:sp>
      <p:cxnSp>
        <p:nvCxnSpPr>
          <p:cNvPr id="1995" name="Google Shape;1995;p189"/>
          <p:cNvCxnSpPr>
            <a:stCxn id="1994" idx="1"/>
          </p:cNvCxnSpPr>
          <p:nvPr/>
        </p:nvCxnSpPr>
        <p:spPr>
          <a:xfrm>
            <a:off x="4822050" y="44565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89"/>
          <p:cNvCxnSpPr>
            <a:endCxn id="1994" idx="1"/>
          </p:cNvCxnSpPr>
          <p:nvPr/>
        </p:nvCxnSpPr>
        <p:spPr>
          <a:xfrm>
            <a:off x="4489350" y="4278975"/>
            <a:ext cx="33270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9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</a:t>
            </a:r>
            <a:endParaRPr/>
          </a:p>
        </p:txBody>
      </p:sp>
      <p:sp>
        <p:nvSpPr>
          <p:cNvPr id="2002" name="Google Shape;2002;p19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03" name="Google Shape;200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9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5" name="Google Shape;2005;p190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6" name="Google Shape;2006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300" y="1146750"/>
            <a:ext cx="607360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90"/>
          <p:cNvSpPr txBox="1"/>
          <p:nvPr/>
        </p:nvSpPr>
        <p:spPr>
          <a:xfrm>
            <a:off x="0" y="1705075"/>
            <a:ext cx="19596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 신청시 기업 매니저의 승인후 탈퇴처리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50" y="918941"/>
            <a:ext cx="6728675" cy="3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9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14" name="Google Shape;2014;p19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15" name="Google Shape;2015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9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7" name="Google Shape;2017;p191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8" name="Google Shape;2018;p191"/>
          <p:cNvSpPr txBox="1"/>
          <p:nvPr/>
        </p:nvSpPr>
        <p:spPr>
          <a:xfrm>
            <a:off x="7183175" y="1751450"/>
            <a:ext cx="2050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제목, 작성자로 게시글 검색 가능</a:t>
            </a:r>
            <a:endParaRPr/>
          </a:p>
        </p:txBody>
      </p:sp>
      <p:cxnSp>
        <p:nvCxnSpPr>
          <p:cNvPr id="2019" name="Google Shape;2019;p191"/>
          <p:cNvCxnSpPr>
            <a:endCxn id="2018" idx="1"/>
          </p:cNvCxnSpPr>
          <p:nvPr/>
        </p:nvCxnSpPr>
        <p:spPr>
          <a:xfrm>
            <a:off x="6950375" y="2139350"/>
            <a:ext cx="2328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0" name="Google Shape;2020;p191"/>
          <p:cNvSpPr txBox="1"/>
          <p:nvPr/>
        </p:nvSpPr>
        <p:spPr>
          <a:xfrm>
            <a:off x="99775" y="1676600"/>
            <a:ext cx="2360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관리자가 작성한 공지사항은 최신순 2개까지 상단에서 확인 가능</a:t>
            </a:r>
            <a:endParaRPr/>
          </a:p>
        </p:txBody>
      </p:sp>
      <p:cxnSp>
        <p:nvCxnSpPr>
          <p:cNvPr id="2021" name="Google Shape;2021;p191"/>
          <p:cNvCxnSpPr/>
          <p:nvPr/>
        </p:nvCxnSpPr>
        <p:spPr>
          <a:xfrm>
            <a:off x="2061825" y="2288375"/>
            <a:ext cx="30927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83" y="1713975"/>
            <a:ext cx="7620434" cy="23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92"/>
          <p:cNvSpPr txBox="1"/>
          <p:nvPr>
            <p:ph idx="1" type="body"/>
          </p:nvPr>
        </p:nvSpPr>
        <p:spPr>
          <a:xfrm>
            <a:off x="4641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27" name="Google Shape;2027;p19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28" name="Google Shape;20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9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0" name="Google Shape;2030;p192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1" name="Google Shape;2031;p192"/>
          <p:cNvCxnSpPr>
            <a:endCxn id="2032" idx="1"/>
          </p:cNvCxnSpPr>
          <p:nvPr/>
        </p:nvCxnSpPr>
        <p:spPr>
          <a:xfrm>
            <a:off x="6950375" y="2139350"/>
            <a:ext cx="2328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3" name="Google Shape;2033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375" y="1339976"/>
            <a:ext cx="5385652" cy="31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224" y="2398699"/>
            <a:ext cx="2607675" cy="1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92"/>
          <p:cNvSpPr txBox="1"/>
          <p:nvPr/>
        </p:nvSpPr>
        <p:spPr>
          <a:xfrm>
            <a:off x="1144225" y="2326650"/>
            <a:ext cx="2221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 페이지,글 작성 확인 모달 출력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93"/>
          <p:cNvSpPr txBox="1"/>
          <p:nvPr>
            <p:ph idx="1" type="body"/>
          </p:nvPr>
        </p:nvSpPr>
        <p:spPr>
          <a:xfrm>
            <a:off x="4641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41" name="Google Shape;2041;p19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42" name="Google Shape;204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9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4" name="Google Shape;2044;p193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5" name="Google Shape;204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1445900"/>
            <a:ext cx="6755551" cy="29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93"/>
          <p:cNvSpPr txBox="1"/>
          <p:nvPr/>
        </p:nvSpPr>
        <p:spPr>
          <a:xfrm>
            <a:off x="718650" y="2412625"/>
            <a:ext cx="1651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페이지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작성자</a:t>
            </a:r>
            <a:r>
              <a:rPr lang="ko">
                <a:solidFill>
                  <a:schemeClr val="dk1"/>
                </a:solidFill>
              </a:rPr>
              <a:t> 아이디 체크하여 삭제,수정 가능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9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52" name="Google Shape;2052;p19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53" name="Google Shape;205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9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5" name="Google Shape;2055;p194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194"/>
          <p:cNvCxnSpPr/>
          <p:nvPr/>
        </p:nvCxnSpPr>
        <p:spPr>
          <a:xfrm rot="10800000">
            <a:off x="1736650" y="2194950"/>
            <a:ext cx="5862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194"/>
          <p:cNvCxnSpPr/>
          <p:nvPr/>
        </p:nvCxnSpPr>
        <p:spPr>
          <a:xfrm rot="10800000">
            <a:off x="1648150" y="2626350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94"/>
          <p:cNvCxnSpPr/>
          <p:nvPr/>
        </p:nvCxnSpPr>
        <p:spPr>
          <a:xfrm flipH="1">
            <a:off x="1570725" y="2997600"/>
            <a:ext cx="851700" cy="4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194"/>
          <p:cNvCxnSpPr/>
          <p:nvPr/>
        </p:nvCxnSpPr>
        <p:spPr>
          <a:xfrm flipH="1">
            <a:off x="1692250" y="4004175"/>
            <a:ext cx="807600" cy="4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0" name="Google Shape;2060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013" y="1174175"/>
            <a:ext cx="665047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94"/>
          <p:cNvSpPr txBox="1"/>
          <p:nvPr/>
        </p:nvSpPr>
        <p:spPr>
          <a:xfrm>
            <a:off x="311700" y="2283525"/>
            <a:ext cx="22170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게시글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답변여부,문의 유형, 비밀글 여부 확인 가능</a:t>
            </a:r>
            <a:endParaRPr/>
          </a:p>
        </p:txBody>
      </p:sp>
      <p:cxnSp>
        <p:nvCxnSpPr>
          <p:cNvPr id="2062" name="Google Shape;2062;p194"/>
          <p:cNvCxnSpPr/>
          <p:nvPr/>
        </p:nvCxnSpPr>
        <p:spPr>
          <a:xfrm>
            <a:off x="2261375" y="2627175"/>
            <a:ext cx="14190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194"/>
          <p:cNvCxnSpPr/>
          <p:nvPr/>
        </p:nvCxnSpPr>
        <p:spPr>
          <a:xfrm>
            <a:off x="2305700" y="2771275"/>
            <a:ext cx="1740300" cy="4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194"/>
          <p:cNvCxnSpPr/>
          <p:nvPr/>
        </p:nvCxnSpPr>
        <p:spPr>
          <a:xfrm flipH="1" rot="10800000">
            <a:off x="2150525" y="2416600"/>
            <a:ext cx="7650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5" name="Google Shape;2065;p194"/>
          <p:cNvSpPr txBox="1"/>
          <p:nvPr/>
        </p:nvSpPr>
        <p:spPr>
          <a:xfrm>
            <a:off x="7183175" y="1751450"/>
            <a:ext cx="2050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제목, 작성자, 문의유형으로 게시글 검색 가능</a:t>
            </a:r>
            <a:endParaRPr/>
          </a:p>
        </p:txBody>
      </p:sp>
      <p:cxnSp>
        <p:nvCxnSpPr>
          <p:cNvPr id="2066" name="Google Shape;2066;p194"/>
          <p:cNvCxnSpPr>
            <a:endCxn id="2065" idx="1"/>
          </p:cNvCxnSpPr>
          <p:nvPr/>
        </p:nvCxnSpPr>
        <p:spPr>
          <a:xfrm>
            <a:off x="6950375" y="2139350"/>
            <a:ext cx="2328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9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72" name="Google Shape;2072;p19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3" name="Google Shape;207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9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5" name="Google Shape;2075;p195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6" name="Google Shape;2076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225" y="1231625"/>
            <a:ext cx="5812725" cy="3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49" y="1939902"/>
            <a:ext cx="2715675" cy="1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95"/>
          <p:cNvSpPr txBox="1"/>
          <p:nvPr/>
        </p:nvSpPr>
        <p:spPr>
          <a:xfrm>
            <a:off x="159300" y="3092750"/>
            <a:ext cx="2582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비밀글 제목 클릭시 비밀번호 확인 모달창 출력, 일치하지 않을시 모달 출력</a:t>
            </a:r>
            <a:endParaRPr/>
          </a:p>
        </p:txBody>
      </p:sp>
      <p:sp>
        <p:nvSpPr>
          <p:cNvPr id="2079" name="Google Shape;2079;p195"/>
          <p:cNvSpPr txBox="1"/>
          <p:nvPr/>
        </p:nvSpPr>
        <p:spPr>
          <a:xfrm>
            <a:off x="6118975" y="3263875"/>
            <a:ext cx="29598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상세보기 접근시 첨부파일 다운로드, 수정, 삭제 가능</a:t>
            </a:r>
            <a:endParaRPr/>
          </a:p>
        </p:txBody>
      </p:sp>
      <p:cxnSp>
        <p:nvCxnSpPr>
          <p:cNvPr id="2080" name="Google Shape;2080;p195"/>
          <p:cNvCxnSpPr/>
          <p:nvPr/>
        </p:nvCxnSpPr>
        <p:spPr>
          <a:xfrm flipH="1" rot="10800000">
            <a:off x="3935275" y="3707275"/>
            <a:ext cx="2405400" cy="4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1" name="Google Shape;2081;p195"/>
          <p:cNvCxnSpPr/>
          <p:nvPr/>
        </p:nvCxnSpPr>
        <p:spPr>
          <a:xfrm flipH="1" rot="10800000">
            <a:off x="6141150" y="3751700"/>
            <a:ext cx="8757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2" name="Google Shape;2082;p195"/>
          <p:cNvCxnSpPr/>
          <p:nvPr/>
        </p:nvCxnSpPr>
        <p:spPr>
          <a:xfrm flipH="1" rot="10800000">
            <a:off x="6473725" y="3818000"/>
            <a:ext cx="1030800" cy="5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9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088" name="Google Shape;2088;p19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9" name="Google Shape;208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9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1" name="Google Shape;2091;p196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2" name="Google Shape;2092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138" y="1164725"/>
            <a:ext cx="5778273" cy="33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325" y="2316500"/>
            <a:ext cx="2748200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96"/>
          <p:cNvSpPr txBox="1"/>
          <p:nvPr/>
        </p:nvSpPr>
        <p:spPr>
          <a:xfrm>
            <a:off x="465575" y="1540825"/>
            <a:ext cx="2649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작성시 파일첨부, 비밀글 여부와 비밀번호 입력 가능</a:t>
            </a:r>
            <a:endParaRPr/>
          </a:p>
        </p:txBody>
      </p:sp>
      <p:cxnSp>
        <p:nvCxnSpPr>
          <p:cNvPr id="2095" name="Google Shape;2095;p196"/>
          <p:cNvCxnSpPr>
            <a:endCxn id="2094" idx="3"/>
          </p:cNvCxnSpPr>
          <p:nvPr/>
        </p:nvCxnSpPr>
        <p:spPr>
          <a:xfrm>
            <a:off x="2760275" y="2006275"/>
            <a:ext cx="3546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196"/>
          <p:cNvCxnSpPr/>
          <p:nvPr/>
        </p:nvCxnSpPr>
        <p:spPr>
          <a:xfrm>
            <a:off x="2582825" y="2161600"/>
            <a:ext cx="3403200" cy="20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7" name="Google Shape;2097;p196"/>
          <p:cNvSpPr txBox="1"/>
          <p:nvPr/>
        </p:nvSpPr>
        <p:spPr>
          <a:xfrm>
            <a:off x="6928200" y="1862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작성시 확인 모달 출력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97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103" name="Google Shape;2103;p19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04" name="Google Shape;210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9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6" name="Google Shape;2106;p197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7" name="Google Shape;2107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475" y="1059200"/>
            <a:ext cx="5668525" cy="3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795" y="2053700"/>
            <a:ext cx="2663450" cy="1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97"/>
          <p:cNvSpPr txBox="1"/>
          <p:nvPr/>
        </p:nvSpPr>
        <p:spPr>
          <a:xfrm>
            <a:off x="465575" y="1540825"/>
            <a:ext cx="2649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수정시 파일첨부, 비밀글 여부와 비밀번호 입력 가능</a:t>
            </a:r>
            <a:endParaRPr/>
          </a:p>
        </p:txBody>
      </p:sp>
      <p:cxnSp>
        <p:nvCxnSpPr>
          <p:cNvPr id="2110" name="Google Shape;2110;p197"/>
          <p:cNvCxnSpPr>
            <a:endCxn id="2109" idx="3"/>
          </p:cNvCxnSpPr>
          <p:nvPr/>
        </p:nvCxnSpPr>
        <p:spPr>
          <a:xfrm>
            <a:off x="2760275" y="2006275"/>
            <a:ext cx="3546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1" name="Google Shape;2111;p197"/>
          <p:cNvCxnSpPr/>
          <p:nvPr/>
        </p:nvCxnSpPr>
        <p:spPr>
          <a:xfrm>
            <a:off x="2582825" y="2161600"/>
            <a:ext cx="3403200" cy="20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2" name="Google Shape;2112;p197"/>
          <p:cNvSpPr txBox="1"/>
          <p:nvPr/>
        </p:nvSpPr>
        <p:spPr>
          <a:xfrm>
            <a:off x="6138425" y="16724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수정시 확인 모달 출력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98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118" name="Google Shape;2118;p19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9" name="Google Shape;211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9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1" name="Google Shape;2121;p198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2" name="Google Shape;212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13" y="1152075"/>
            <a:ext cx="5816974" cy="33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98"/>
          <p:cNvSpPr txBox="1"/>
          <p:nvPr/>
        </p:nvSpPr>
        <p:spPr>
          <a:xfrm>
            <a:off x="7582225" y="1263700"/>
            <a:ext cx="1496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상세보기 페이지에서 삭제시 확인 모달 출력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99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129" name="Google Shape;2129;p19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30" name="Google Shape;2130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9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2" name="Google Shape;2132;p199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3" name="Google Shape;213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900" y="1183000"/>
            <a:ext cx="6529125" cy="33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99"/>
          <p:cNvSpPr txBox="1"/>
          <p:nvPr/>
        </p:nvSpPr>
        <p:spPr>
          <a:xfrm>
            <a:off x="1019825" y="1904575"/>
            <a:ext cx="15075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자주묻는 질문 FAQ 확인 가능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20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140" name="Google Shape;2140;p20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1" name="Google Shape;2141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20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3" name="Google Shape;2143;p200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4" name="Google Shape;2144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550" y="1137248"/>
            <a:ext cx="6628899" cy="35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200"/>
          <p:cNvSpPr txBox="1"/>
          <p:nvPr/>
        </p:nvSpPr>
        <p:spPr>
          <a:xfrm>
            <a:off x="188450" y="2316775"/>
            <a:ext cx="29709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이용약관 확인 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푸터에서도 새창으로 확인 가능</a:t>
            </a:r>
            <a:endParaRPr/>
          </a:p>
        </p:txBody>
      </p:sp>
      <p:pic>
        <p:nvPicPr>
          <p:cNvPr id="2146" name="Google Shape;2146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11" y="3003950"/>
            <a:ext cx="28146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200"/>
          <p:cNvSpPr/>
          <p:nvPr/>
        </p:nvSpPr>
        <p:spPr>
          <a:xfrm>
            <a:off x="498825" y="2981900"/>
            <a:ext cx="1041900" cy="4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8" name="Google Shape;2148;p200"/>
          <p:cNvCxnSpPr/>
          <p:nvPr/>
        </p:nvCxnSpPr>
        <p:spPr>
          <a:xfrm flipH="1" rot="10800000">
            <a:off x="1019775" y="2826800"/>
            <a:ext cx="32160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0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사용자게시판(I)</a:t>
            </a:r>
            <a:endParaRPr/>
          </a:p>
        </p:txBody>
      </p:sp>
      <p:sp>
        <p:nvSpPr>
          <p:cNvPr id="2154" name="Google Shape;2154;p20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5" name="Google Shape;215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20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7" name="Google Shape;2157;p201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8" name="Google Shape;2158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800" y="1155351"/>
            <a:ext cx="685943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201"/>
          <p:cNvSpPr txBox="1"/>
          <p:nvPr/>
        </p:nvSpPr>
        <p:spPr>
          <a:xfrm>
            <a:off x="340850" y="2469175"/>
            <a:ext cx="29709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개인정보 처리방침</a:t>
            </a:r>
            <a:r>
              <a:rPr lang="ko"/>
              <a:t> 확인 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푸터에서도 새창으로 확인 가능</a:t>
            </a:r>
            <a:endParaRPr/>
          </a:p>
        </p:txBody>
      </p:sp>
      <p:pic>
        <p:nvPicPr>
          <p:cNvPr id="2160" name="Google Shape;216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50" y="3189600"/>
            <a:ext cx="26417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201"/>
          <p:cNvSpPr/>
          <p:nvPr/>
        </p:nvSpPr>
        <p:spPr>
          <a:xfrm>
            <a:off x="1554200" y="3237400"/>
            <a:ext cx="1041900" cy="4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2" name="Google Shape;2162;p201"/>
          <p:cNvCxnSpPr>
            <a:endCxn id="2161" idx="0"/>
          </p:cNvCxnSpPr>
          <p:nvPr/>
        </p:nvCxnSpPr>
        <p:spPr>
          <a:xfrm>
            <a:off x="1977350" y="3004300"/>
            <a:ext cx="978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26" y="1983948"/>
            <a:ext cx="7489549" cy="21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로그인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8" name="Google Shape;2168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9" name="Google Shape;216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20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1" name="Google Shape;2171;p20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2" name="Google Shape;217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00" y="1719225"/>
            <a:ext cx="5648001" cy="28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202"/>
          <p:cNvSpPr txBox="1"/>
          <p:nvPr/>
        </p:nvSpPr>
        <p:spPr>
          <a:xfrm>
            <a:off x="6325025" y="4093300"/>
            <a:ext cx="1945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 성공 시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기업 관리 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74" name="Google Shape;2174;p202"/>
          <p:cNvCxnSpPr>
            <a:endCxn id="2173" idx="1"/>
          </p:cNvCxnSpPr>
          <p:nvPr/>
        </p:nvCxnSpPr>
        <p:spPr>
          <a:xfrm>
            <a:off x="5758925" y="4252000"/>
            <a:ext cx="5661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회원관리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0" name="Google Shape;218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81" name="Google Shape;2181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20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3" name="Google Shape;2183;p20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203"/>
          <p:cNvSpPr txBox="1"/>
          <p:nvPr/>
        </p:nvSpPr>
        <p:spPr>
          <a:xfrm>
            <a:off x="1563550" y="1832425"/>
            <a:ext cx="1782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기업 번호 순서대로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기업 나열</a:t>
            </a:r>
            <a:endParaRPr sz="1100"/>
          </a:p>
        </p:txBody>
      </p:sp>
      <p:pic>
        <p:nvPicPr>
          <p:cNvPr id="2185" name="Google Shape;2185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175" y="1238125"/>
            <a:ext cx="4535324" cy="33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203"/>
          <p:cNvSpPr txBox="1"/>
          <p:nvPr/>
        </p:nvSpPr>
        <p:spPr>
          <a:xfrm>
            <a:off x="6467075" y="870800"/>
            <a:ext cx="2269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다른 페이지로 넘어갈 수 있는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네비게이션</a:t>
            </a:r>
            <a:endParaRPr sz="1100"/>
          </a:p>
        </p:txBody>
      </p:sp>
      <p:sp>
        <p:nvSpPr>
          <p:cNvPr id="2187" name="Google Shape;2187;p203"/>
          <p:cNvSpPr txBox="1"/>
          <p:nvPr/>
        </p:nvSpPr>
        <p:spPr>
          <a:xfrm>
            <a:off x="7713925" y="1546825"/>
            <a:ext cx="12069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로그아웃 기능</a:t>
            </a:r>
            <a:endParaRPr sz="1100"/>
          </a:p>
        </p:txBody>
      </p:sp>
      <p:sp>
        <p:nvSpPr>
          <p:cNvPr id="2188" name="Google Shape;2188;p203"/>
          <p:cNvSpPr txBox="1"/>
          <p:nvPr/>
        </p:nvSpPr>
        <p:spPr>
          <a:xfrm>
            <a:off x="5838425" y="4376150"/>
            <a:ext cx="1782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페이징 처리</a:t>
            </a:r>
            <a:endParaRPr sz="1100"/>
          </a:p>
        </p:txBody>
      </p:sp>
      <p:sp>
        <p:nvSpPr>
          <p:cNvPr id="2189" name="Google Shape;2189;p203"/>
          <p:cNvSpPr txBox="1"/>
          <p:nvPr/>
        </p:nvSpPr>
        <p:spPr>
          <a:xfrm>
            <a:off x="7466875" y="3184975"/>
            <a:ext cx="17010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 시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각 기업의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상담자 정보 출력</a:t>
            </a:r>
            <a:endParaRPr sz="1100"/>
          </a:p>
        </p:txBody>
      </p:sp>
      <p:sp>
        <p:nvSpPr>
          <p:cNvPr id="2190" name="Google Shape;2190;p203"/>
          <p:cNvSpPr txBox="1"/>
          <p:nvPr/>
        </p:nvSpPr>
        <p:spPr>
          <a:xfrm>
            <a:off x="7621325" y="2227950"/>
            <a:ext cx="1522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기업명, 대표명으로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검색</a:t>
            </a:r>
            <a:endParaRPr sz="1100"/>
          </a:p>
        </p:txBody>
      </p:sp>
      <p:cxnSp>
        <p:nvCxnSpPr>
          <p:cNvPr id="2191" name="Google Shape;2191;p203"/>
          <p:cNvCxnSpPr/>
          <p:nvPr/>
        </p:nvCxnSpPr>
        <p:spPr>
          <a:xfrm>
            <a:off x="2738000" y="2211375"/>
            <a:ext cx="2619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2" name="Google Shape;2192;p203"/>
          <p:cNvCxnSpPr/>
          <p:nvPr/>
        </p:nvCxnSpPr>
        <p:spPr>
          <a:xfrm flipH="1">
            <a:off x="6424175" y="1249175"/>
            <a:ext cx="1131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3" name="Google Shape;2193;p203"/>
          <p:cNvCxnSpPr>
            <a:endCxn id="2187" idx="1"/>
          </p:cNvCxnSpPr>
          <p:nvPr/>
        </p:nvCxnSpPr>
        <p:spPr>
          <a:xfrm>
            <a:off x="7287325" y="1638325"/>
            <a:ext cx="426600" cy="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4" name="Google Shape;2194;p203"/>
          <p:cNvCxnSpPr/>
          <p:nvPr/>
        </p:nvCxnSpPr>
        <p:spPr>
          <a:xfrm rot="10800000">
            <a:off x="7294250" y="1928350"/>
            <a:ext cx="4104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5" name="Google Shape;2195;p203"/>
          <p:cNvCxnSpPr/>
          <p:nvPr/>
        </p:nvCxnSpPr>
        <p:spPr>
          <a:xfrm flipH="1">
            <a:off x="7209500" y="3527325"/>
            <a:ext cx="3678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6" name="Google Shape;2196;p203"/>
          <p:cNvCxnSpPr>
            <a:endCxn id="2188" idx="1"/>
          </p:cNvCxnSpPr>
          <p:nvPr/>
        </p:nvCxnSpPr>
        <p:spPr>
          <a:xfrm>
            <a:off x="5589125" y="4499750"/>
            <a:ext cx="2493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회원관리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2" name="Google Shape;2202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03" name="Google Shape;22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20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5" name="Google Shape;2205;p20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6" name="Google Shape;2206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475" y="1149437"/>
            <a:ext cx="498527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204"/>
          <p:cNvSpPr txBox="1"/>
          <p:nvPr/>
        </p:nvSpPr>
        <p:spPr>
          <a:xfrm>
            <a:off x="3395975" y="1489725"/>
            <a:ext cx="1782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기업 목록 나오는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페이지로 이동</a:t>
            </a:r>
            <a:endParaRPr sz="1100"/>
          </a:p>
        </p:txBody>
      </p:sp>
      <p:sp>
        <p:nvSpPr>
          <p:cNvPr id="2208" name="Google Shape;2208;p204"/>
          <p:cNvSpPr txBox="1"/>
          <p:nvPr/>
        </p:nvSpPr>
        <p:spPr>
          <a:xfrm>
            <a:off x="506175" y="2281975"/>
            <a:ext cx="1782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상담원 번호 순으로 나열</a:t>
            </a:r>
            <a:endParaRPr sz="1100"/>
          </a:p>
        </p:txBody>
      </p:sp>
      <p:sp>
        <p:nvSpPr>
          <p:cNvPr id="2209" name="Google Shape;2209;p204"/>
          <p:cNvSpPr txBox="1"/>
          <p:nvPr/>
        </p:nvSpPr>
        <p:spPr>
          <a:xfrm>
            <a:off x="7693550" y="2366550"/>
            <a:ext cx="1383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이름, 아이디로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검색 가능</a:t>
            </a:r>
            <a:endParaRPr sz="1100"/>
          </a:p>
        </p:txBody>
      </p:sp>
      <p:cxnSp>
        <p:nvCxnSpPr>
          <p:cNvPr id="2210" name="Google Shape;2210;p204"/>
          <p:cNvCxnSpPr/>
          <p:nvPr/>
        </p:nvCxnSpPr>
        <p:spPr>
          <a:xfrm rot="10800000">
            <a:off x="3587100" y="1397625"/>
            <a:ext cx="113100" cy="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1" name="Google Shape;2211;p204"/>
          <p:cNvCxnSpPr/>
          <p:nvPr/>
        </p:nvCxnSpPr>
        <p:spPr>
          <a:xfrm flipH="1" rot="10800000">
            <a:off x="4591650" y="1694800"/>
            <a:ext cx="3396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204"/>
          <p:cNvCxnSpPr/>
          <p:nvPr/>
        </p:nvCxnSpPr>
        <p:spPr>
          <a:xfrm>
            <a:off x="2172025" y="2607575"/>
            <a:ext cx="67920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204"/>
          <p:cNvCxnSpPr/>
          <p:nvPr/>
        </p:nvCxnSpPr>
        <p:spPr>
          <a:xfrm rot="10800000">
            <a:off x="7612775" y="1942650"/>
            <a:ext cx="2475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게시판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9" name="Google Shape;2219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20" name="Google Shape;222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0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2" name="Google Shape;2222;p20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3" name="Google Shape;2223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850" y="1110025"/>
            <a:ext cx="4952425" cy="3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205"/>
          <p:cNvSpPr txBox="1"/>
          <p:nvPr/>
        </p:nvSpPr>
        <p:spPr>
          <a:xfrm>
            <a:off x="311700" y="1616200"/>
            <a:ext cx="23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사용자들이 작성한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모든 글을 한 곳에서 확인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(공지사항 + 문의사항)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5" name="Google Shape;2225;p205"/>
          <p:cNvSpPr txBox="1"/>
          <p:nvPr/>
        </p:nvSpPr>
        <p:spPr>
          <a:xfrm>
            <a:off x="1740550" y="267257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최신순으로 나열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26" name="Google Shape;2226;p205"/>
          <p:cNvCxnSpPr/>
          <p:nvPr/>
        </p:nvCxnSpPr>
        <p:spPr>
          <a:xfrm>
            <a:off x="2950250" y="2851200"/>
            <a:ext cx="537600" cy="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7" name="Google Shape;2227;p205"/>
          <p:cNvSpPr txBox="1"/>
          <p:nvPr/>
        </p:nvSpPr>
        <p:spPr>
          <a:xfrm>
            <a:off x="3173525" y="4232900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게시판 종류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28" name="Google Shape;2228;p205"/>
          <p:cNvCxnSpPr/>
          <p:nvPr/>
        </p:nvCxnSpPr>
        <p:spPr>
          <a:xfrm flipH="1" rot="10800000">
            <a:off x="4400625" y="4206350"/>
            <a:ext cx="4458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9" name="Google Shape;2229;p205"/>
          <p:cNvSpPr txBox="1"/>
          <p:nvPr/>
        </p:nvSpPr>
        <p:spPr>
          <a:xfrm>
            <a:off x="3138150" y="1734800"/>
            <a:ext cx="22389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어떤 기업의 글인지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30" name="Google Shape;2230;p205"/>
          <p:cNvCxnSpPr/>
          <p:nvPr/>
        </p:nvCxnSpPr>
        <p:spPr>
          <a:xfrm>
            <a:off x="4436000" y="2030525"/>
            <a:ext cx="2130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1" name="Google Shape;2231;p205"/>
          <p:cNvSpPr txBox="1"/>
          <p:nvPr/>
        </p:nvSpPr>
        <p:spPr>
          <a:xfrm>
            <a:off x="7223550" y="1427775"/>
            <a:ext cx="2139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기업명, 게시판, 제목, 작성자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검색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2" name="Google Shape;2232;p205"/>
          <p:cNvSpPr txBox="1"/>
          <p:nvPr/>
        </p:nvSpPr>
        <p:spPr>
          <a:xfrm>
            <a:off x="5097848" y="1017725"/>
            <a:ext cx="1821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각 게시판으로 이동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33" name="Google Shape;2233;p205"/>
          <p:cNvCxnSpPr/>
          <p:nvPr/>
        </p:nvCxnSpPr>
        <p:spPr>
          <a:xfrm flipH="1">
            <a:off x="5284950" y="1372550"/>
            <a:ext cx="32550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205"/>
          <p:cNvCxnSpPr>
            <a:stCxn id="2232" idx="2"/>
          </p:cNvCxnSpPr>
          <p:nvPr/>
        </p:nvCxnSpPr>
        <p:spPr>
          <a:xfrm>
            <a:off x="6008648" y="1417025"/>
            <a:ext cx="510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205"/>
          <p:cNvCxnSpPr/>
          <p:nvPr/>
        </p:nvCxnSpPr>
        <p:spPr>
          <a:xfrm>
            <a:off x="6438225" y="1450375"/>
            <a:ext cx="198000" cy="1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6" name="Google Shape;2236;p205"/>
          <p:cNvCxnSpPr/>
          <p:nvPr/>
        </p:nvCxnSpPr>
        <p:spPr>
          <a:xfrm flipH="1">
            <a:off x="8065575" y="1768750"/>
            <a:ext cx="77700" cy="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게시판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2" name="Google Shape;2242;p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3" name="Google Shape;2243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20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5" name="Google Shape;2245;p20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6" name="Google Shape;224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925" y="1149437"/>
            <a:ext cx="489671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206"/>
          <p:cNvSpPr txBox="1"/>
          <p:nvPr/>
        </p:nvSpPr>
        <p:spPr>
          <a:xfrm>
            <a:off x="3747800" y="811850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게시글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8" name="Google Shape;2248;p206"/>
          <p:cNvSpPr txBox="1"/>
          <p:nvPr/>
        </p:nvSpPr>
        <p:spPr>
          <a:xfrm>
            <a:off x="1728200" y="420457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목록으로 돌아가기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9" name="Google Shape;2249;p206"/>
          <p:cNvSpPr txBox="1"/>
          <p:nvPr/>
        </p:nvSpPr>
        <p:spPr>
          <a:xfrm>
            <a:off x="6858450" y="401557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게시글 삭제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0" name="Google Shape;2250;p206"/>
          <p:cNvSpPr txBox="1"/>
          <p:nvPr/>
        </p:nvSpPr>
        <p:spPr>
          <a:xfrm>
            <a:off x="2040100" y="359287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첨부파일이 있는 글이면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첨부파일 나타내줌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1" name="Google Shape;2251;p206"/>
          <p:cNvSpPr txBox="1"/>
          <p:nvPr/>
        </p:nvSpPr>
        <p:spPr>
          <a:xfrm>
            <a:off x="2636750" y="2426088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작성한 글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52" name="Google Shape;2252;p206"/>
          <p:cNvCxnSpPr/>
          <p:nvPr/>
        </p:nvCxnSpPr>
        <p:spPr>
          <a:xfrm>
            <a:off x="4372325" y="1079375"/>
            <a:ext cx="2130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206"/>
          <p:cNvCxnSpPr/>
          <p:nvPr/>
        </p:nvCxnSpPr>
        <p:spPr>
          <a:xfrm>
            <a:off x="3686050" y="2600500"/>
            <a:ext cx="2619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206"/>
          <p:cNvCxnSpPr/>
          <p:nvPr/>
        </p:nvCxnSpPr>
        <p:spPr>
          <a:xfrm>
            <a:off x="3523325" y="3958875"/>
            <a:ext cx="4104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5" name="Google Shape;2255;p206"/>
          <p:cNvCxnSpPr>
            <a:endCxn id="2248" idx="3"/>
          </p:cNvCxnSpPr>
          <p:nvPr/>
        </p:nvCxnSpPr>
        <p:spPr>
          <a:xfrm>
            <a:off x="3014000" y="4390425"/>
            <a:ext cx="3624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6" name="Google Shape;2256;p206"/>
          <p:cNvCxnSpPr/>
          <p:nvPr/>
        </p:nvCxnSpPr>
        <p:spPr>
          <a:xfrm>
            <a:off x="7411700" y="4327125"/>
            <a:ext cx="4653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7" name="Google Shape;2257;p206"/>
          <p:cNvSpPr txBox="1"/>
          <p:nvPr/>
        </p:nvSpPr>
        <p:spPr>
          <a:xfrm>
            <a:off x="7343075" y="187042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글 열람 시 조회수 증가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58" name="Google Shape;2258;p206"/>
          <p:cNvCxnSpPr/>
          <p:nvPr/>
        </p:nvCxnSpPr>
        <p:spPr>
          <a:xfrm>
            <a:off x="7549000" y="1631225"/>
            <a:ext cx="3183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9" name="Google Shape;2259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887" y="2269724"/>
            <a:ext cx="2622002" cy="98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0" name="Google Shape;2260;p206"/>
          <p:cNvSpPr txBox="1"/>
          <p:nvPr/>
        </p:nvSpPr>
        <p:spPr>
          <a:xfrm>
            <a:off x="4891188" y="4015575"/>
            <a:ext cx="1648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삭제 클릭 시 모달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61" name="Google Shape;2261;p206"/>
          <p:cNvCxnSpPr/>
          <p:nvPr/>
        </p:nvCxnSpPr>
        <p:spPr>
          <a:xfrm flipH="1">
            <a:off x="5546825" y="3339375"/>
            <a:ext cx="14100" cy="7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공지사항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7" name="Google Shape;2267;p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68" name="Google Shape;226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20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0" name="Google Shape;2270;p20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1" name="Google Shape;2271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900" y="1561775"/>
            <a:ext cx="5590274" cy="2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207"/>
          <p:cNvSpPr txBox="1"/>
          <p:nvPr/>
        </p:nvSpPr>
        <p:spPr>
          <a:xfrm>
            <a:off x="789100" y="2814238"/>
            <a:ext cx="2131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관리자들이 작성한 게시글 목록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73" name="Google Shape;2273;p207"/>
          <p:cNvCxnSpPr/>
          <p:nvPr/>
        </p:nvCxnSpPr>
        <p:spPr>
          <a:xfrm>
            <a:off x="2256925" y="3131125"/>
            <a:ext cx="6864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4" name="Google Shape;2274;p207"/>
          <p:cNvSpPr txBox="1"/>
          <p:nvPr/>
        </p:nvSpPr>
        <p:spPr>
          <a:xfrm>
            <a:off x="7209900" y="2046900"/>
            <a:ext cx="1934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제목, 작성자로 검색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75" name="Google Shape;2275;p207"/>
          <p:cNvCxnSpPr/>
          <p:nvPr/>
        </p:nvCxnSpPr>
        <p:spPr>
          <a:xfrm flipH="1">
            <a:off x="7881600" y="2309850"/>
            <a:ext cx="2820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207"/>
          <p:cNvSpPr txBox="1"/>
          <p:nvPr/>
        </p:nvSpPr>
        <p:spPr>
          <a:xfrm>
            <a:off x="6396300" y="4204950"/>
            <a:ext cx="1485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새로운 공지사항 작성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77" name="Google Shape;2277;p207"/>
          <p:cNvCxnSpPr/>
          <p:nvPr/>
        </p:nvCxnSpPr>
        <p:spPr>
          <a:xfrm flipH="1" rot="10800000">
            <a:off x="7832075" y="4252500"/>
            <a:ext cx="2052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공지사항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3" name="Google Shape;2283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84" name="Google Shape;228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20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6" name="Google Shape;2286;p20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7" name="Google Shape;228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450" y="1200050"/>
            <a:ext cx="5351850" cy="345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208"/>
          <p:cNvSpPr txBox="1"/>
          <p:nvPr/>
        </p:nvSpPr>
        <p:spPr>
          <a:xfrm>
            <a:off x="409650" y="1668088"/>
            <a:ext cx="2131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공지사항 작성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9" name="Google Shape;2289;p208"/>
          <p:cNvSpPr txBox="1"/>
          <p:nvPr/>
        </p:nvSpPr>
        <p:spPr>
          <a:xfrm>
            <a:off x="2606700" y="3787325"/>
            <a:ext cx="1284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목록으로 돌아감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90" name="Google Shape;2290;p208"/>
          <p:cNvCxnSpPr>
            <a:stCxn id="2289" idx="2"/>
          </p:cNvCxnSpPr>
          <p:nvPr/>
        </p:nvCxnSpPr>
        <p:spPr>
          <a:xfrm>
            <a:off x="3249000" y="4186625"/>
            <a:ext cx="3948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1" name="Google Shape;2291;p208"/>
          <p:cNvSpPr txBox="1"/>
          <p:nvPr/>
        </p:nvSpPr>
        <p:spPr>
          <a:xfrm>
            <a:off x="6791825" y="4186625"/>
            <a:ext cx="1284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공지사항 작성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92" name="Google Shape;2292;p208"/>
          <p:cNvCxnSpPr/>
          <p:nvPr/>
        </p:nvCxnSpPr>
        <p:spPr>
          <a:xfrm>
            <a:off x="7817825" y="4397525"/>
            <a:ext cx="438600" cy="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3" name="Google Shape;2293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925" y="2306725"/>
            <a:ext cx="2552925" cy="950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4" name="Google Shape;2294;p208"/>
          <p:cNvSpPr txBox="1"/>
          <p:nvPr/>
        </p:nvSpPr>
        <p:spPr>
          <a:xfrm>
            <a:off x="7534825" y="2727450"/>
            <a:ext cx="1284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 클릭 시 모달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95" name="Google Shape;2295;p208"/>
          <p:cNvCxnSpPr/>
          <p:nvPr/>
        </p:nvCxnSpPr>
        <p:spPr>
          <a:xfrm flipH="1" rot="10800000">
            <a:off x="7315525" y="2950150"/>
            <a:ext cx="2193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문의사항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1" name="Google Shape;2301;p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2" name="Google Shape;2302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0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4" name="Google Shape;2304;p20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5" name="Google Shape;2305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875" y="986100"/>
            <a:ext cx="4883999" cy="36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209"/>
          <p:cNvSpPr txBox="1"/>
          <p:nvPr/>
        </p:nvSpPr>
        <p:spPr>
          <a:xfrm>
            <a:off x="3287400" y="1627675"/>
            <a:ext cx="1284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문의유형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07" name="Google Shape;2307;p209"/>
          <p:cNvCxnSpPr/>
          <p:nvPr/>
        </p:nvCxnSpPr>
        <p:spPr>
          <a:xfrm>
            <a:off x="4110550" y="1952700"/>
            <a:ext cx="113100" cy="1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8" name="Google Shape;2308;p209"/>
          <p:cNvSpPr txBox="1"/>
          <p:nvPr/>
        </p:nvSpPr>
        <p:spPr>
          <a:xfrm>
            <a:off x="2279500" y="2672575"/>
            <a:ext cx="1284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최신순으로 정렬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09" name="Google Shape;2309;p209"/>
          <p:cNvCxnSpPr>
            <a:endCxn id="2308" idx="3"/>
          </p:cNvCxnSpPr>
          <p:nvPr/>
        </p:nvCxnSpPr>
        <p:spPr>
          <a:xfrm>
            <a:off x="3399700" y="2861125"/>
            <a:ext cx="164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0" name="Google Shape;2310;p209"/>
          <p:cNvSpPr txBox="1"/>
          <p:nvPr/>
        </p:nvSpPr>
        <p:spPr>
          <a:xfrm>
            <a:off x="5512200" y="3071875"/>
            <a:ext cx="1020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 안된 것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1" name="Google Shape;2311;p209"/>
          <p:cNvSpPr txBox="1"/>
          <p:nvPr/>
        </p:nvSpPr>
        <p:spPr>
          <a:xfrm>
            <a:off x="5480650" y="2372100"/>
            <a:ext cx="1020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 완료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12" name="Google Shape;2312;p209"/>
          <p:cNvCxnSpPr/>
          <p:nvPr/>
        </p:nvCxnSpPr>
        <p:spPr>
          <a:xfrm>
            <a:off x="5341600" y="2419650"/>
            <a:ext cx="233400" cy="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3" name="Google Shape;2313;p209"/>
          <p:cNvCxnSpPr/>
          <p:nvPr/>
        </p:nvCxnSpPr>
        <p:spPr>
          <a:xfrm flipH="1" rot="10800000">
            <a:off x="5412350" y="3325175"/>
            <a:ext cx="1770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4" name="Google Shape;2314;p209"/>
          <p:cNvSpPr txBox="1"/>
          <p:nvPr/>
        </p:nvSpPr>
        <p:spPr>
          <a:xfrm>
            <a:off x="7295675" y="1475850"/>
            <a:ext cx="175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제목, 문의유형, 작성자로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검색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문의사항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0" name="Google Shape;232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21" name="Google Shape;2321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21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3" name="Google Shape;2323;p21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4" name="Google Shape;2324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450" y="1149438"/>
            <a:ext cx="475014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210"/>
          <p:cNvSpPr txBox="1"/>
          <p:nvPr/>
        </p:nvSpPr>
        <p:spPr>
          <a:xfrm>
            <a:off x="409650" y="163257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작성한 문의사항 열람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6" name="Google Shape;2326;p210"/>
          <p:cNvSpPr txBox="1"/>
          <p:nvPr/>
        </p:nvSpPr>
        <p:spPr>
          <a:xfrm>
            <a:off x="6532800" y="4166550"/>
            <a:ext cx="1468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답변하는 창으로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27" name="Google Shape;2327;p210"/>
          <p:cNvCxnSpPr/>
          <p:nvPr/>
        </p:nvCxnSpPr>
        <p:spPr>
          <a:xfrm>
            <a:off x="7853200" y="4457225"/>
            <a:ext cx="247800" cy="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p210"/>
          <p:cNvSpPr txBox="1"/>
          <p:nvPr/>
        </p:nvSpPr>
        <p:spPr>
          <a:xfrm>
            <a:off x="7142950" y="1046900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문의글 정보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문의사항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4" name="Google Shape;2334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5" name="Google Shape;2335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21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7" name="Google Shape;2337;p21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8" name="Google Shape;2338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175" y="1129425"/>
            <a:ext cx="4688875" cy="34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211"/>
          <p:cNvSpPr txBox="1"/>
          <p:nvPr/>
        </p:nvSpPr>
        <p:spPr>
          <a:xfrm>
            <a:off x="7286500" y="409882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 등록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40" name="Google Shape;2340;p211"/>
          <p:cNvCxnSpPr/>
          <p:nvPr/>
        </p:nvCxnSpPr>
        <p:spPr>
          <a:xfrm>
            <a:off x="3671900" y="2419650"/>
            <a:ext cx="10401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1" name="Google Shape;2341;p211"/>
          <p:cNvSpPr txBox="1"/>
          <p:nvPr/>
        </p:nvSpPr>
        <p:spPr>
          <a:xfrm>
            <a:off x="7198350" y="133922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문의글 정보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2" name="Google Shape;2342;p211"/>
          <p:cNvSpPr txBox="1"/>
          <p:nvPr/>
        </p:nvSpPr>
        <p:spPr>
          <a:xfrm>
            <a:off x="2599625" y="213162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작성되어 있는 글에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 추가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3" name="Google Shape;2343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778" y="2702075"/>
            <a:ext cx="2209000" cy="82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4" name="Google Shape;2344;p211"/>
          <p:cNvSpPr txBox="1"/>
          <p:nvPr/>
        </p:nvSpPr>
        <p:spPr>
          <a:xfrm>
            <a:off x="7608700" y="283622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답변 등록 클릭 시 모달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45" name="Google Shape;2345;p211"/>
          <p:cNvCxnSpPr/>
          <p:nvPr/>
        </p:nvCxnSpPr>
        <p:spPr>
          <a:xfrm flipH="1">
            <a:off x="7626900" y="3173575"/>
            <a:ext cx="198000" cy="1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6" name="Google Shape;2346;p211"/>
          <p:cNvSpPr txBox="1"/>
          <p:nvPr/>
        </p:nvSpPr>
        <p:spPr>
          <a:xfrm>
            <a:off x="2903700" y="416957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목록으로 돌아감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NDEX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538" y="5271197"/>
            <a:ext cx="6150325" cy="28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2299510" y="1484750"/>
            <a:ext cx="31659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2. 구현 목표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기존사이트(벤치마킹 사이트)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구현내용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개발사이트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차별성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465410" y="1510629"/>
            <a:ext cx="3062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3. 프로젝트 산출물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일정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요구사항 정의서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클래스 다이어그램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시퀀스 다이어그램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ERD 다이어그램(물리+논리)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10795" y="1484739"/>
            <a:ext cx="1587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. 개발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개발 사유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개발 목적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58860" y="3759375"/>
            <a:ext cx="127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. 개발 환경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377110" y="3759375"/>
            <a:ext cx="127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195360" y="3759375"/>
            <a:ext cx="127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. 작품시연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013610" y="3759375"/>
            <a:ext cx="2299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7. 구성원 소개와 느낀점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1" name="Google Shape;91;p14"/>
          <p:cNvCxnSpPr/>
          <p:nvPr/>
        </p:nvCxnSpPr>
        <p:spPr>
          <a:xfrm>
            <a:off x="409650" y="1046900"/>
            <a:ext cx="11379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4"/>
          <p:cNvCxnSpPr/>
          <p:nvPr/>
        </p:nvCxnSpPr>
        <p:spPr>
          <a:xfrm>
            <a:off x="1028700" y="1437975"/>
            <a:ext cx="5575200" cy="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4"/>
          <p:cNvSpPr/>
          <p:nvPr/>
        </p:nvSpPr>
        <p:spPr>
          <a:xfrm>
            <a:off x="940200" y="138265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2851350" y="138265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532800" y="138265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>
            <a:off x="1028700" y="3625650"/>
            <a:ext cx="6260700" cy="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940200" y="356160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2949950" y="354580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704725" y="354580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7213200" y="3561600"/>
            <a:ext cx="128100" cy="128100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13" y="2005450"/>
            <a:ext cx="7849575" cy="20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 - 문의사항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2" name="Google Shape;2352;p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3" name="Google Shape;235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21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5" name="Google Shape;2355;p21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6" name="Google Shape;2356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325" y="1149438"/>
            <a:ext cx="494163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212"/>
          <p:cNvSpPr txBox="1"/>
          <p:nvPr/>
        </p:nvSpPr>
        <p:spPr>
          <a:xfrm>
            <a:off x="2472275" y="2973525"/>
            <a:ext cx="1668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기존의 글에 답변이 추가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58" name="Google Shape;2358;p212"/>
          <p:cNvCxnSpPr/>
          <p:nvPr/>
        </p:nvCxnSpPr>
        <p:spPr>
          <a:xfrm flipH="1" rot="10800000">
            <a:off x="4053950" y="2780450"/>
            <a:ext cx="403200" cy="2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9" name="Google Shape;2359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13" y="2861975"/>
            <a:ext cx="15335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063" y="2020050"/>
            <a:ext cx="1412250" cy="35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1" name="Google Shape;2361;p212"/>
          <p:cNvCxnSpPr>
            <a:stCxn id="2360" idx="2"/>
            <a:endCxn id="2359" idx="0"/>
          </p:cNvCxnSpPr>
          <p:nvPr/>
        </p:nvCxnSpPr>
        <p:spPr>
          <a:xfrm>
            <a:off x="1399188" y="2373125"/>
            <a:ext cx="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2" name="Google Shape;2362;p212"/>
          <p:cNvSpPr txBox="1"/>
          <p:nvPr/>
        </p:nvSpPr>
        <p:spPr>
          <a:xfrm>
            <a:off x="1712025" y="2417900"/>
            <a:ext cx="191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목록에서 답변 완료로 변화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 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8" name="Google Shape;2368;p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69" name="Google Shape;236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21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1" name="Google Shape;2371;p21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2" name="Google Shape;2372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25" y="1772475"/>
            <a:ext cx="3959376" cy="27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p213"/>
          <p:cNvSpPr/>
          <p:nvPr/>
        </p:nvSpPr>
        <p:spPr>
          <a:xfrm>
            <a:off x="1314350" y="1711175"/>
            <a:ext cx="4171200" cy="29073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213"/>
          <p:cNvSpPr txBox="1"/>
          <p:nvPr/>
        </p:nvSpPr>
        <p:spPr>
          <a:xfrm>
            <a:off x="6216450" y="2571750"/>
            <a:ext cx="18804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5개월 동안 메시지 전송 통계를 보여준다.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 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0" name="Google Shape;2380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1" name="Google Shape;238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21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3" name="Google Shape;2383;p21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4" name="Google Shape;2384;p214"/>
          <p:cNvSpPr txBox="1"/>
          <p:nvPr/>
        </p:nvSpPr>
        <p:spPr>
          <a:xfrm>
            <a:off x="6216450" y="2571750"/>
            <a:ext cx="18078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5일 동안 메시지 전송 통계를 보여준다.</a:t>
            </a:r>
            <a:endParaRPr/>
          </a:p>
        </p:txBody>
      </p:sp>
      <p:pic>
        <p:nvPicPr>
          <p:cNvPr id="2385" name="Google Shape;2385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0" y="1743925"/>
            <a:ext cx="3714750" cy="27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214"/>
          <p:cNvSpPr/>
          <p:nvPr/>
        </p:nvSpPr>
        <p:spPr>
          <a:xfrm>
            <a:off x="1109400" y="1743925"/>
            <a:ext cx="4122600" cy="28248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 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2" name="Google Shape;2392;p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3" name="Google Shape;239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21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5" name="Google Shape;2395;p21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6" name="Google Shape;2396;p215"/>
          <p:cNvSpPr txBox="1"/>
          <p:nvPr/>
        </p:nvSpPr>
        <p:spPr>
          <a:xfrm>
            <a:off x="6216450" y="2571750"/>
            <a:ext cx="18804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채팅에서 사용된 베스트 키워드 5개를 보여준다</a:t>
            </a:r>
            <a:endParaRPr/>
          </a:p>
        </p:txBody>
      </p:sp>
      <p:pic>
        <p:nvPicPr>
          <p:cNvPr id="2397" name="Google Shape;2397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75" y="1634200"/>
            <a:ext cx="3984549" cy="27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215"/>
          <p:cNvSpPr/>
          <p:nvPr/>
        </p:nvSpPr>
        <p:spPr>
          <a:xfrm>
            <a:off x="1070650" y="1666675"/>
            <a:ext cx="4106100" cy="2783100"/>
          </a:xfrm>
          <a:prstGeom prst="rect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(K) - 자주쓰는 답변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4" name="Google Shape;2404;p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5" name="Google Shape;240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21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7" name="Google Shape;2407;p21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8" name="Google Shape;2408;p216"/>
          <p:cNvSpPr txBox="1"/>
          <p:nvPr/>
        </p:nvSpPr>
        <p:spPr>
          <a:xfrm>
            <a:off x="6384250" y="2348850"/>
            <a:ext cx="239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자주쓰는 답변을 등록한다</a:t>
            </a:r>
            <a:endParaRPr/>
          </a:p>
        </p:txBody>
      </p:sp>
      <p:pic>
        <p:nvPicPr>
          <p:cNvPr id="2409" name="Google Shape;2409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850" y="1750325"/>
            <a:ext cx="3233600" cy="28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자주쓰는 답변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5" name="Google Shape;2415;p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6" name="Google Shape;241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21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8" name="Google Shape;2418;p21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9" name="Google Shape;2419;p217"/>
          <p:cNvSpPr txBox="1"/>
          <p:nvPr/>
        </p:nvSpPr>
        <p:spPr>
          <a:xfrm>
            <a:off x="6445775" y="2092900"/>
            <a:ext cx="2652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자주쓰는 답변을 삭제한다</a:t>
            </a:r>
            <a:endParaRPr/>
          </a:p>
        </p:txBody>
      </p:sp>
      <p:pic>
        <p:nvPicPr>
          <p:cNvPr id="2420" name="Google Shape;2420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775" y="1634900"/>
            <a:ext cx="3282250" cy="29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상담원 조회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6" name="Google Shape;2426;p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27" name="Google Shape;2427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21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9" name="Google Shape;2429;p21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0" name="Google Shape;2430;p218"/>
          <p:cNvSpPr txBox="1"/>
          <p:nvPr/>
        </p:nvSpPr>
        <p:spPr>
          <a:xfrm>
            <a:off x="7511200" y="2160300"/>
            <a:ext cx="964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등록된 상담원을 조회한다</a:t>
            </a:r>
            <a:endParaRPr/>
          </a:p>
        </p:txBody>
      </p:sp>
      <p:pic>
        <p:nvPicPr>
          <p:cNvPr id="2431" name="Google Shape;2431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250" y="1526925"/>
            <a:ext cx="4560549" cy="30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상담원 조회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7" name="Google Shape;2437;p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38" name="Google Shape;2438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21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0" name="Google Shape;2440;p21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1" name="Google Shape;2441;p219"/>
          <p:cNvSpPr txBox="1"/>
          <p:nvPr/>
        </p:nvSpPr>
        <p:spPr>
          <a:xfrm>
            <a:off x="6383125" y="2160300"/>
            <a:ext cx="1872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프로필 클릭시 상담원의 프로필을 볼수있다.</a:t>
            </a:r>
            <a:endParaRPr/>
          </a:p>
        </p:txBody>
      </p:sp>
      <p:pic>
        <p:nvPicPr>
          <p:cNvPr id="2442" name="Google Shape;2442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975" y="1386900"/>
            <a:ext cx="1872450" cy="3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계정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8" name="Google Shape;2448;p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49" name="Google Shape;2449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22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1" name="Google Shape;2451;p22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2" name="Google Shape;2452;p220"/>
          <p:cNvSpPr txBox="1"/>
          <p:nvPr/>
        </p:nvSpPr>
        <p:spPr>
          <a:xfrm>
            <a:off x="5623025" y="1046900"/>
            <a:ext cx="2569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승인신청, 탈퇴신청, 승인완료 기준으로 정렬되어 출력된다</a:t>
            </a:r>
            <a:endParaRPr/>
          </a:p>
        </p:txBody>
      </p:sp>
      <p:pic>
        <p:nvPicPr>
          <p:cNvPr id="2453" name="Google Shape;2453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475" y="1628925"/>
            <a:ext cx="4310700" cy="293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4" name="Google Shape;2454;p220"/>
          <p:cNvCxnSpPr/>
          <p:nvPr/>
        </p:nvCxnSpPr>
        <p:spPr>
          <a:xfrm flipH="1" rot="10800000">
            <a:off x="5512275" y="1558600"/>
            <a:ext cx="296400" cy="7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5" name="Google Shape;2455;p220"/>
          <p:cNvSpPr txBox="1"/>
          <p:nvPr/>
        </p:nvSpPr>
        <p:spPr>
          <a:xfrm>
            <a:off x="6801550" y="2035400"/>
            <a:ext cx="2166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승인, 탈퇴신청 처리, 강제탈퇴가 가능하다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계정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1" name="Google Shape;2461;p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62" name="Google Shape;246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22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4" name="Google Shape;2464;p22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5" name="Google Shape;2465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663" y="1647075"/>
            <a:ext cx="4382674" cy="2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221"/>
          <p:cNvSpPr txBox="1"/>
          <p:nvPr/>
        </p:nvSpPr>
        <p:spPr>
          <a:xfrm>
            <a:off x="7248175" y="1955550"/>
            <a:ext cx="1828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승인 버튼 눌렀을때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모달이 출력된다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3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325" y="1878375"/>
            <a:ext cx="7257350" cy="22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 (K) - 계정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2" name="Google Shape;2472;p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5. 스토리보드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73" name="Google Shape;247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22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5" name="Google Shape;2475;p22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222"/>
          <p:cNvSpPr txBox="1"/>
          <p:nvPr/>
        </p:nvSpPr>
        <p:spPr>
          <a:xfrm>
            <a:off x="6963450" y="1955550"/>
            <a:ext cx="1828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</a:t>
            </a:r>
            <a:r>
              <a:rPr lang="ko"/>
              <a:t> 버튼 눌렀을때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모달이 출력된다</a:t>
            </a:r>
            <a:endParaRPr/>
          </a:p>
        </p:txBody>
      </p:sp>
      <p:pic>
        <p:nvPicPr>
          <p:cNvPr id="2477" name="Google Shape;2477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25" y="1649725"/>
            <a:ext cx="4339770" cy="281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23"/>
          <p:cNvSpPr txBox="1"/>
          <p:nvPr/>
        </p:nvSpPr>
        <p:spPr>
          <a:xfrm>
            <a:off x="2102700" y="1881375"/>
            <a:ext cx="60222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 sz="72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. 작품 시연</a:t>
            </a:r>
            <a:endParaRPr sz="72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3" name="Google Shape;2483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22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24"/>
          <p:cNvSpPr txBox="1"/>
          <p:nvPr/>
        </p:nvSpPr>
        <p:spPr>
          <a:xfrm>
            <a:off x="300900" y="1881375"/>
            <a:ext cx="85422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ko" sz="60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. 구성원 소개 및 느낀점</a:t>
            </a:r>
            <a:endParaRPr sz="60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0" name="Google Shape;249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22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7. 구성원 소개와 느낀점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7" name="Google Shape;2497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22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225"/>
          <p:cNvSpPr/>
          <p:nvPr/>
        </p:nvSpPr>
        <p:spPr>
          <a:xfrm>
            <a:off x="6078225" y="1502750"/>
            <a:ext cx="2700600" cy="115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강세미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메인페이지, 문의사항 게시판, 이용약관, 마이페이지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0" name="Google Shape;2500;p225"/>
          <p:cNvSpPr/>
          <p:nvPr/>
        </p:nvSpPr>
        <p:spPr>
          <a:xfrm>
            <a:off x="365175" y="1502750"/>
            <a:ext cx="2700600" cy="115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조홍철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회원가입, ID&amp;PW 찾기, 채팅 전송 및 수신, 기업매니저 기능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1" name="Google Shape;2501;p225"/>
          <p:cNvSpPr/>
          <p:nvPr/>
        </p:nvSpPr>
        <p:spPr>
          <a:xfrm>
            <a:off x="3221700" y="2784175"/>
            <a:ext cx="2700600" cy="115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서현석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팀장, 채팅프로필, 채팅 전송 및 수신, 메시지 전송통계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2" name="Google Shape;2502;p225"/>
          <p:cNvSpPr/>
          <p:nvPr/>
        </p:nvSpPr>
        <p:spPr>
          <a:xfrm>
            <a:off x="3221688" y="1502750"/>
            <a:ext cx="2700600" cy="115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장유진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헤더&amp;푸터, 채팅 전송 및 수신, 고객 정보, 관리자 페이지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3" name="Google Shape;2503;p225"/>
          <p:cNvSpPr/>
          <p:nvPr/>
        </p:nvSpPr>
        <p:spPr>
          <a:xfrm>
            <a:off x="365175" y="2784175"/>
            <a:ext cx="2700600" cy="115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지재용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로그인, 공지사항 게시판, FAQ, 가이드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4" name="Google Shape;2504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693" y="2820138"/>
            <a:ext cx="1482475" cy="12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Google Shape;2509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22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226"/>
          <p:cNvSpPr txBox="1"/>
          <p:nvPr/>
        </p:nvSpPr>
        <p:spPr>
          <a:xfrm>
            <a:off x="2552700" y="1880100"/>
            <a:ext cx="40386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THANK _U</a:t>
            </a:r>
            <a:endParaRPr sz="60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2" name="Google Shape;2512;p226"/>
          <p:cNvSpPr txBox="1"/>
          <p:nvPr/>
        </p:nvSpPr>
        <p:spPr>
          <a:xfrm>
            <a:off x="2087550" y="3155250"/>
            <a:ext cx="49689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세미와 함께하는 세미 프로젝트 2019.10.21 ~ 2019.12.09</a:t>
            </a:r>
            <a:endParaRPr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3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7" y="1901574"/>
            <a:ext cx="8227526" cy="23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12" y="2140325"/>
            <a:ext cx="7506775" cy="18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99" y="1977150"/>
            <a:ext cx="8174601" cy="25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37" y="1956674"/>
            <a:ext cx="8006326" cy="2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3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75" y="1986750"/>
            <a:ext cx="7805049" cy="23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3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25" y="1992625"/>
            <a:ext cx="7369551" cy="24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4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33" y="1737200"/>
            <a:ext cx="7504534" cy="229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(F)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4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12" y="1661925"/>
            <a:ext cx="7449374" cy="27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2102700" y="1881375"/>
            <a:ext cx="54123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0" lvl="0" marL="457200" rtl="0" algn="ctr">
              <a:spcBef>
                <a:spcPts val="0"/>
              </a:spcBef>
              <a:spcAft>
                <a:spcPts val="0"/>
              </a:spcAft>
              <a:buClr>
                <a:srgbClr val="87CEFA"/>
              </a:buClr>
              <a:buSzPts val="7200"/>
              <a:buFont typeface="Nanum Gothic"/>
              <a:buAutoNum type="arabicPeriod"/>
            </a:pPr>
            <a:r>
              <a:rPr lang="ko" sz="72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배경</a:t>
            </a:r>
            <a:endParaRPr sz="72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마이페이지(F)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2" name="Google Shape;4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25" y="1795775"/>
            <a:ext cx="7942224" cy="25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마이페이지(F)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9" name="Google Shape;4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4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2" name="Google Shape;4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00" y="1645250"/>
            <a:ext cx="7813700" cy="27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마이페이지(F)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4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50" y="1608725"/>
            <a:ext cx="7501701" cy="27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4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2" name="Google Shape;4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25" y="1694674"/>
            <a:ext cx="7953325" cy="27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4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2" name="Google Shape;4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98" y="1616450"/>
            <a:ext cx="7482401" cy="2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9" name="Google Shape;4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2" name="Google Shape;4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47" y="1738225"/>
            <a:ext cx="6935200" cy="24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관리자페이지(G)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4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2" name="Google Shape;4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025" y="1712150"/>
            <a:ext cx="7458725" cy="25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사용자게시판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(H)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4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20600"/>
            <a:ext cx="8194026" cy="2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사용자게시판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(H)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9" name="Google Shape;4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5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2" name="Google Shape;5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722750"/>
            <a:ext cx="8250125" cy="23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사용자게시판(H)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5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2" name="Google Shape;5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98400"/>
            <a:ext cx="8369249" cy="28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1-1 개발 사유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38" y="1250600"/>
            <a:ext cx="6874525" cy="30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3821575" y="4289150"/>
            <a:ext cx="4187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[이미지 출처] </a:t>
            </a:r>
            <a:r>
              <a:rPr lang="ko" sz="1000" u="sng">
                <a:solidFill>
                  <a:schemeClr val="hlink"/>
                </a:solidFill>
                <a:hlinkClick r:id="rId4"/>
              </a:rPr>
              <a:t>https://www.daall.co.kr/v2/voice/treatment-call-center.php</a:t>
            </a:r>
            <a:endParaRPr sz="1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156" y="2838955"/>
            <a:ext cx="586801" cy="59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6365" y="2030291"/>
            <a:ext cx="586291" cy="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6500" y="2886098"/>
            <a:ext cx="586330" cy="59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8655" y="1821872"/>
            <a:ext cx="586291" cy="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0847" y="2050845"/>
            <a:ext cx="543228" cy="550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사용자게시판(H)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9" name="Google Shape;5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5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2" name="Google Shape;5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99" y="1603200"/>
            <a:ext cx="8068974" cy="29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9" name="Google Shape;5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5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2" name="Google Shape;53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3" y="1768125"/>
            <a:ext cx="8281675" cy="23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5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75" y="1765600"/>
            <a:ext cx="8318451" cy="2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8" name="Google Shape;5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전송통계(I)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9" name="Google Shape;5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5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49" y="1794425"/>
            <a:ext cx="8255101" cy="23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8" name="Google Shape;55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가이드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(J)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9" name="Google Shape;5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5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2" name="Google Shape;5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26700"/>
            <a:ext cx="8175324" cy="246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8" name="Google Shape;56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(K)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9" name="Google Shape;5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5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96275"/>
            <a:ext cx="8184275" cy="28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8" name="Google Shape;57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기업매니저(K)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9" name="Google Shape;5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5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2" name="Google Shape;5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5925"/>
            <a:ext cx="8282226" cy="2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3-3 요구사항 명세서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기업매니저(K)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5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97919"/>
            <a:ext cx="8271524" cy="280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8" name="Google Shape;59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로그인/ID PW 찾기/회원가입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(A)</a:t>
            </a:r>
            <a:endParaRPr/>
          </a:p>
        </p:txBody>
      </p:sp>
      <p:pic>
        <p:nvPicPr>
          <p:cNvPr id="599" name="Google Shape;5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6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2" name="Google Shape;6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026" y="1570600"/>
            <a:ext cx="3140200" cy="29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8" name="Google Shape;60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상담데스크(C)</a:t>
            </a:r>
            <a:endParaRPr/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6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2" name="Google Shape;6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50" y="1660925"/>
            <a:ext cx="6115801" cy="28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1-2 개발 목적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-432400" y="5204200"/>
            <a:ext cx="30420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상담 채널을 통합해서 관리하므로 업무속도를 향상시키고 고객만족도를 높인다.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017" y="1787516"/>
            <a:ext cx="2543900" cy="190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850" y="1666775"/>
            <a:ext cx="1856475" cy="18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5200" y="1575100"/>
            <a:ext cx="1948150" cy="19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933927" y="3770375"/>
            <a:ext cx="1251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Time Saving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3535200" y="3770375"/>
            <a:ext cx="1728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High Performance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342800" y="3785450"/>
            <a:ext cx="2269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Improve Service Quality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(F)</a:t>
            </a:r>
            <a:endParaRPr/>
          </a:p>
        </p:txBody>
      </p:sp>
      <p:pic>
        <p:nvPicPr>
          <p:cNvPr id="619" name="Google Shape;6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6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2" name="Google Shape;6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625" y="1573050"/>
            <a:ext cx="5054125" cy="28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관리자 페이지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(G)</a:t>
            </a:r>
            <a:endParaRPr/>
          </a:p>
        </p:txBody>
      </p:sp>
      <p:pic>
        <p:nvPicPr>
          <p:cNvPr id="629" name="Google Shape;6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6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2" name="Google Shape;6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1658775"/>
            <a:ext cx="5297649" cy="283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 게시판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(H)</a:t>
            </a:r>
            <a:endParaRPr/>
          </a:p>
        </p:txBody>
      </p:sp>
      <p:pic>
        <p:nvPicPr>
          <p:cNvPr id="639" name="Google Shape;6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p6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2" name="Google Shape;6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550" y="1714500"/>
            <a:ext cx="5860524" cy="2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8" name="Google Shape;64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메시지 전송통계(I)</a:t>
            </a:r>
            <a:endParaRPr/>
          </a:p>
        </p:txBody>
      </p:sp>
      <p:pic>
        <p:nvPicPr>
          <p:cNvPr id="649" name="Google Shape;6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6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2" name="Google Shape;65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0" y="1654500"/>
            <a:ext cx="7290300" cy="29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8" name="Google Shape;65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가이드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(J)</a:t>
            </a:r>
            <a:endParaRPr/>
          </a:p>
        </p:txBody>
      </p:sp>
      <p:pic>
        <p:nvPicPr>
          <p:cNvPr id="659" name="Google Shape;6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6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2" name="Google Shape;66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00" y="1457325"/>
            <a:ext cx="4766800" cy="29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3-4 UseCase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8" name="Google Shape;66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기업매니저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(K)</a:t>
            </a:r>
            <a:endParaRPr/>
          </a:p>
        </p:txBody>
      </p:sp>
      <p:pic>
        <p:nvPicPr>
          <p:cNvPr id="669" name="Google Shape;6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p6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2" name="Google Shape;6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350" y="1600650"/>
            <a:ext cx="5595351" cy="28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로그인(A</a:t>
            </a:r>
            <a:r>
              <a:rPr lang="ko"/>
              <a:t>)</a:t>
            </a:r>
            <a:endParaRPr/>
          </a:p>
        </p:txBody>
      </p:sp>
      <p:pic>
        <p:nvPicPr>
          <p:cNvPr id="679" name="Google Shape;6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6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2" name="Google Shape;6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35375"/>
            <a:ext cx="8520600" cy="30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8" name="Google Shape;68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ID/PW 찾기</a:t>
            </a:r>
            <a:r>
              <a:rPr lang="ko"/>
              <a:t>(A)</a:t>
            </a:r>
            <a:endParaRPr/>
          </a:p>
        </p:txBody>
      </p:sp>
      <p:pic>
        <p:nvPicPr>
          <p:cNvPr id="689" name="Google Shape;6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6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2" name="Google Shape;69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000" y="1618050"/>
            <a:ext cx="6396101" cy="30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회원가입(A)</a:t>
            </a:r>
            <a:endParaRPr/>
          </a:p>
        </p:txBody>
      </p:sp>
      <p:pic>
        <p:nvPicPr>
          <p:cNvPr id="699" name="Google Shape;6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7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2" name="Google Shape;7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76075"/>
            <a:ext cx="8322474" cy="29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8" name="Google Shape;70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p7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2" name="Google Shape;7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350" y="1740900"/>
            <a:ext cx="6104800" cy="28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2102700" y="1881375"/>
            <a:ext cx="60222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2. 구현 목표</a:t>
            </a:r>
            <a:endParaRPr sz="72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상담데스크(C)</a:t>
            </a:r>
            <a:endParaRPr/>
          </a:p>
        </p:txBody>
      </p:sp>
      <p:pic>
        <p:nvPicPr>
          <p:cNvPr id="719" name="Google Shape;7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7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2" name="Google Shape;72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5" y="1708375"/>
            <a:ext cx="8989899" cy="2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전체</a:t>
            </a:r>
            <a:endParaRPr/>
          </a:p>
        </p:txBody>
      </p:sp>
      <p:pic>
        <p:nvPicPr>
          <p:cNvPr id="729" name="Google Shape;7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1" name="Google Shape;731;p7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2" name="Google Shape;7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0" y="1729275"/>
            <a:ext cx="8812668" cy="27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8" name="Google Shape;73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39" name="Google Shape;7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1" name="Google Shape;741;p7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2" name="Google Shape;7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00" y="1747775"/>
            <a:ext cx="7980874" cy="28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8" name="Google Shape;748;p75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49" name="Google Shape;7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75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2" name="Google Shape;7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50" y="1130675"/>
            <a:ext cx="8299300" cy="3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8" name="Google Shape;758;p76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59" name="Google Shape;7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1" name="Google Shape;761;p76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2" name="Google Shape;76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50" y="1200624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p77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69" name="Google Shape;76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1" name="Google Shape;771;p77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875" y="786850"/>
            <a:ext cx="3165976" cy="3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8" name="Google Shape;778;p78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79" name="Google Shape;7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78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2" name="Google Shape;78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0" y="1173625"/>
            <a:ext cx="8370599" cy="34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8" name="Google Shape;788;p79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마이페이지(F) - 세부</a:t>
            </a:r>
            <a:endParaRPr/>
          </a:p>
        </p:txBody>
      </p:sp>
      <p:pic>
        <p:nvPicPr>
          <p:cNvPr id="789" name="Google Shape;7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1" name="Google Shape;791;p79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2" name="Google Shape;79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25" y="1159225"/>
            <a:ext cx="7471375" cy="35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8" name="Google Shape;798;p8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 - 전체</a:t>
            </a:r>
            <a:endParaRPr/>
          </a:p>
        </p:txBody>
      </p:sp>
      <p:pic>
        <p:nvPicPr>
          <p:cNvPr id="799" name="Google Shape;7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-4507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80"/>
          <p:cNvCxnSpPr/>
          <p:nvPr/>
        </p:nvCxnSpPr>
        <p:spPr>
          <a:xfrm>
            <a:off x="409650" y="665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2" name="Google Shape;80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5" y="1307775"/>
            <a:ext cx="8731158" cy="25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8" name="Google Shape;808;p8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09" name="Google Shape;8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1" name="Google Shape;811;p81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2" name="Google Shape;8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0" y="1329248"/>
            <a:ext cx="2620339" cy="31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150" y="1386775"/>
            <a:ext cx="5801425" cy="30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997250" y="2528600"/>
            <a:ext cx="1833300" cy="235200"/>
          </a:xfrm>
          <a:prstGeom prst="roundRect">
            <a:avLst>
              <a:gd fmla="val 16667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2-1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기존사이트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구현내용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409650" y="1046900"/>
            <a:ext cx="37893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9"/>
          <p:cNvSpPr/>
          <p:nvPr/>
        </p:nvSpPr>
        <p:spPr>
          <a:xfrm>
            <a:off x="453550" y="1475725"/>
            <a:ext cx="1424700" cy="405600"/>
          </a:xfrm>
          <a:prstGeom prst="homePlate">
            <a:avLst>
              <a:gd fmla="val 50000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5453800" y="1475725"/>
            <a:ext cx="1424700" cy="405600"/>
          </a:xfrm>
          <a:prstGeom prst="homePlate">
            <a:avLst>
              <a:gd fmla="val 50000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787050" y="1475725"/>
            <a:ext cx="1424700" cy="405600"/>
          </a:xfrm>
          <a:prstGeom prst="homePlate">
            <a:avLst>
              <a:gd fmla="val 50000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120300" y="1475725"/>
            <a:ext cx="1424700" cy="405600"/>
          </a:xfrm>
          <a:prstGeom prst="homePlate">
            <a:avLst>
              <a:gd fmla="val 50000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7120550" y="1475725"/>
            <a:ext cx="1424700" cy="405600"/>
          </a:xfrm>
          <a:prstGeom prst="homePlate">
            <a:avLst>
              <a:gd fmla="val 50000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00275" y="1475725"/>
            <a:ext cx="98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0단계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899925" y="1475725"/>
            <a:ext cx="98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단계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193650" y="1475725"/>
            <a:ext cx="98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단계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510225" y="1475725"/>
            <a:ext cx="98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단계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199563" y="1475725"/>
            <a:ext cx="98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단계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358620" y="2804773"/>
            <a:ext cx="1632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채팅 프로그램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059890" y="2804773"/>
            <a:ext cx="1632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헤더 및 푸터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메인페이지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로그인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회원가입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ID &amp; PW 찾기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3726400" y="2804873"/>
            <a:ext cx="1632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상담데스크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게시판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350000" y="2804873"/>
            <a:ext cx="2016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메시지 전송통계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마이페이지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가이드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기업 매니저 페이지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관리자 페이지 구현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120550" y="2804773"/>
            <a:ext cx="1632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버그테스트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모듈화 및 리팩토링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358625" y="2044215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11.11 ~ 11.22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2043425" y="2052845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11.25 ~ 11.28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1540625" y="2454700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토대 구축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745485" y="2044220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11.29 ~ 12.03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447535" y="2052845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12.04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~ 12.06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7149585" y="2052845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12.06 ~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3745450" y="2539660"/>
            <a:ext cx="1350300" cy="235200"/>
          </a:xfrm>
          <a:prstGeom prst="roundRect">
            <a:avLst>
              <a:gd fmla="val 16667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3822325" y="2465760"/>
            <a:ext cx="127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기능 구현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5447475" y="2539655"/>
            <a:ext cx="1350300" cy="235200"/>
          </a:xfrm>
          <a:prstGeom prst="roundRect">
            <a:avLst>
              <a:gd fmla="val 16667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5524350" y="2465755"/>
            <a:ext cx="127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부가 기능 구현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7149425" y="2533455"/>
            <a:ext cx="1350300" cy="235200"/>
          </a:xfrm>
          <a:prstGeom prst="roundRect">
            <a:avLst>
              <a:gd fmla="val 16667" name="adj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547450" y="2459013"/>
            <a:ext cx="778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p8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20" name="Google Shape;8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82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3" name="Google Shape;82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450" y="1210400"/>
            <a:ext cx="413621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5646" y="1350346"/>
            <a:ext cx="2062375" cy="9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0" name="Google Shape;830;p8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31" name="Google Shape;8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3" name="Google Shape;833;p83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4" name="Google Shape;8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75" y="1300575"/>
            <a:ext cx="8476725" cy="32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0" name="Google Shape;840;p8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41" name="Google Shape;8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3" name="Google Shape;843;p84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4" name="Google Shape;84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50" y="1230750"/>
            <a:ext cx="8215925" cy="33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0" name="Google Shape;850;p8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51" name="Google Shape;8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85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4" name="Google Shape;85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25" y="1290077"/>
            <a:ext cx="7199375" cy="32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0" name="Google Shape;860;p8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관리자페이지(G)</a:t>
            </a:r>
            <a:endParaRPr/>
          </a:p>
        </p:txBody>
      </p:sp>
      <p:pic>
        <p:nvPicPr>
          <p:cNvPr id="861" name="Google Shape;86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11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3" name="Google Shape;863;p86"/>
          <p:cNvCxnSpPr/>
          <p:nvPr/>
        </p:nvCxnSpPr>
        <p:spPr>
          <a:xfrm>
            <a:off x="409650" y="7421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4" name="Google Shape;8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650" y="965100"/>
            <a:ext cx="3285725" cy="37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0" name="Google Shape;87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공지사항</a:t>
            </a:r>
            <a:endParaRPr/>
          </a:p>
        </p:txBody>
      </p:sp>
      <p:pic>
        <p:nvPicPr>
          <p:cNvPr id="871" name="Google Shape;87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8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4" name="Google Shape;87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54575"/>
            <a:ext cx="8422649" cy="28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0" name="Google Shape;88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사용자게시판(H)-문의사항 게시판 전체</a:t>
            </a:r>
            <a:endParaRPr/>
          </a:p>
        </p:txBody>
      </p:sp>
      <p:pic>
        <p:nvPicPr>
          <p:cNvPr id="881" name="Google Shape;88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8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4" name="Google Shape;8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18675"/>
            <a:ext cx="8945701" cy="3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0" name="Google Shape;89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사용자게시판(H)-문의사항 게시판 세부</a:t>
            </a:r>
            <a:endParaRPr/>
          </a:p>
        </p:txBody>
      </p:sp>
      <p:pic>
        <p:nvPicPr>
          <p:cNvPr id="891" name="Google Shape;8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8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4" name="Google Shape;8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29525"/>
            <a:ext cx="8347599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0" name="Google Shape;90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사용자게시판(H)-문의사항 게시판 세부</a:t>
            </a:r>
            <a:endParaRPr/>
          </a:p>
        </p:txBody>
      </p:sp>
      <p:pic>
        <p:nvPicPr>
          <p:cNvPr id="901" name="Google Shape;9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3" name="Google Shape;903;p9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4" name="Google Shape;90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7350"/>
            <a:ext cx="8939149" cy="30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0" name="Google Shape;910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사용자게시판(H)-문의사항 게시판 세부</a:t>
            </a:r>
            <a:endParaRPr/>
          </a:p>
        </p:txBody>
      </p:sp>
      <p:pic>
        <p:nvPicPr>
          <p:cNvPr id="911" name="Google Shape;91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3" name="Google Shape;913;p9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4" name="Google Shape;91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2104"/>
            <a:ext cx="9144000" cy="307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836300" y="1448975"/>
            <a:ext cx="2999400" cy="258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5308300" y="1430100"/>
            <a:ext cx="2999400" cy="258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7CE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2-2 개발사이트 차별성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248" y="2990499"/>
            <a:ext cx="862614" cy="86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516" y="1531219"/>
            <a:ext cx="884347" cy="88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875" y="3000340"/>
            <a:ext cx="862629" cy="86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142" y="1541037"/>
            <a:ext cx="884361" cy="88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5922" y="2335184"/>
            <a:ext cx="655315" cy="65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811" y="2394149"/>
            <a:ext cx="655325" cy="65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92" idx="3"/>
            <a:endCxn id="195" idx="1"/>
          </p:cNvCxnSpPr>
          <p:nvPr/>
        </p:nvCxnSpPr>
        <p:spPr>
          <a:xfrm>
            <a:off x="1829863" y="1973393"/>
            <a:ext cx="1236000" cy="68940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0"/>
          <p:cNvCxnSpPr>
            <a:stCxn id="191" idx="3"/>
            <a:endCxn id="195" idx="1"/>
          </p:cNvCxnSpPr>
          <p:nvPr/>
        </p:nvCxnSpPr>
        <p:spPr>
          <a:xfrm flipH="1" rot="10800000">
            <a:off x="1829862" y="2662806"/>
            <a:ext cx="1236000" cy="75900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0"/>
          <p:cNvCxnSpPr>
            <a:stCxn id="194" idx="3"/>
            <a:endCxn id="196" idx="1"/>
          </p:cNvCxnSpPr>
          <p:nvPr/>
        </p:nvCxnSpPr>
        <p:spPr>
          <a:xfrm>
            <a:off x="6276503" y="1983217"/>
            <a:ext cx="1289400" cy="73860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0"/>
          <p:cNvCxnSpPr>
            <a:stCxn id="193" idx="3"/>
            <a:endCxn id="196" idx="1"/>
          </p:cNvCxnSpPr>
          <p:nvPr/>
        </p:nvCxnSpPr>
        <p:spPr>
          <a:xfrm flipH="1" rot="10800000">
            <a:off x="6276504" y="2721855"/>
            <a:ext cx="1289400" cy="709800"/>
          </a:xfrm>
          <a:prstGeom prst="straightConnector1">
            <a:avLst/>
          </a:prstGeom>
          <a:noFill/>
          <a:ln cap="flat" cmpd="sng" w="19050">
            <a:solidFill>
              <a:srgbClr val="87CE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0"/>
          <p:cNvSpPr/>
          <p:nvPr/>
        </p:nvSpPr>
        <p:spPr>
          <a:xfrm>
            <a:off x="6206516" y="2905714"/>
            <a:ext cx="321600" cy="3225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6184905" y="1510811"/>
            <a:ext cx="364800" cy="3648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1066068" y="2541910"/>
            <a:ext cx="655500" cy="306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510220" y="2588170"/>
            <a:ext cx="695100" cy="239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1660850" y="4111775"/>
            <a:ext cx="1350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 사이트들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6334400" y="4111775"/>
            <a:ext cx="11733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SEMI CHAT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7" name="Google Shape;207;p20"/>
          <p:cNvCxnSpPr/>
          <p:nvPr/>
        </p:nvCxnSpPr>
        <p:spPr>
          <a:xfrm>
            <a:off x="409650" y="1046900"/>
            <a:ext cx="34182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0" name="Google Shape;920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사용자게시판(H)-문의사항 게시판 세부</a:t>
            </a:r>
            <a:endParaRPr/>
          </a:p>
        </p:txBody>
      </p:sp>
      <p:pic>
        <p:nvPicPr>
          <p:cNvPr id="921" name="Google Shape;9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3" name="Google Shape;923;p9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4" name="Google Shape;92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450" y="1640600"/>
            <a:ext cx="3946325" cy="30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0" name="Google Shape;93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 게시판(H) - FAQ</a:t>
            </a:r>
            <a:endParaRPr/>
          </a:p>
        </p:txBody>
      </p:sp>
      <p:pic>
        <p:nvPicPr>
          <p:cNvPr id="931" name="Google Shape;9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9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4" name="Google Shape;9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83350"/>
            <a:ext cx="8236425" cy="28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0" name="Google Shape;940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사용자게시판(H)-이용약관</a:t>
            </a:r>
            <a:endParaRPr/>
          </a:p>
        </p:txBody>
      </p:sp>
      <p:pic>
        <p:nvPicPr>
          <p:cNvPr id="941" name="Google Shape;9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9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4" name="Google Shape;94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1952625"/>
            <a:ext cx="6743700" cy="14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0" name="Google Shape;950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메시지 전송통계(I)</a:t>
            </a:r>
            <a:endParaRPr/>
          </a:p>
        </p:txBody>
      </p:sp>
      <p:pic>
        <p:nvPicPr>
          <p:cNvPr id="951" name="Google Shape;95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9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4" name="Google Shape;9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00" y="1993625"/>
            <a:ext cx="8394475" cy="18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3-5 Class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0" name="Google Shape;960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기업매니저</a:t>
            </a:r>
            <a:r>
              <a:rPr lang="ko"/>
              <a:t>(K)</a:t>
            </a:r>
            <a:endParaRPr/>
          </a:p>
        </p:txBody>
      </p:sp>
      <p:pic>
        <p:nvPicPr>
          <p:cNvPr id="961" name="Google Shape;96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3" name="Google Shape;963;p9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4" name="Google Shape;96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653250"/>
            <a:ext cx="8607128" cy="29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0" name="Google Shape;970;p97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회원가입</a:t>
            </a:r>
            <a:r>
              <a:rPr lang="ko"/>
              <a:t>(A)</a:t>
            </a:r>
            <a:endParaRPr/>
          </a:p>
        </p:txBody>
      </p:sp>
      <p:pic>
        <p:nvPicPr>
          <p:cNvPr id="971" name="Google Shape;97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3" name="Google Shape;973;p9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4" name="Google Shape;97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625" y="1512800"/>
            <a:ext cx="7342451" cy="30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0" name="Google Shape;980;p98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회원가입(A)</a:t>
            </a: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3" name="Google Shape;983;p9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4" name="Google Shape;98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6150"/>
            <a:ext cx="9144000" cy="30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0" name="Google Shape;990;p99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회원가입(A)</a:t>
            </a:r>
            <a:endParaRPr/>
          </a:p>
        </p:txBody>
      </p:sp>
      <p:pic>
        <p:nvPicPr>
          <p:cNvPr id="991" name="Google Shape;9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" name="Google Shape;993;p9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4" name="Google Shape;99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8625"/>
            <a:ext cx="9143999" cy="3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0" name="Google Shape;1000;p100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로그인(A)</a:t>
            </a:r>
            <a:endParaRPr/>
          </a:p>
        </p:txBody>
      </p:sp>
      <p:pic>
        <p:nvPicPr>
          <p:cNvPr id="1001" name="Google Shape;10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3" name="Google Shape;1003;p10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4" name="Google Shape;100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5" y="1608525"/>
            <a:ext cx="8276374" cy="288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0" name="Google Shape;1010;p101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ID/PW 찾기</a:t>
            </a:r>
            <a:r>
              <a:rPr lang="ko"/>
              <a:t>(A)</a:t>
            </a:r>
            <a:endParaRPr/>
          </a:p>
        </p:txBody>
      </p:sp>
      <p:pic>
        <p:nvPicPr>
          <p:cNvPr id="1011" name="Google Shape;101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0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3" name="Google Shape;1013;p10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4" name="Google Shape;101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5" y="1549475"/>
            <a:ext cx="7891726" cy="30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1275750" y="1881375"/>
            <a:ext cx="65925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87CEFA"/>
                </a:solidFill>
                <a:latin typeface="Nanum Gothic"/>
                <a:ea typeface="Nanum Gothic"/>
                <a:cs typeface="Nanum Gothic"/>
                <a:sym typeface="Nanum Gothic"/>
              </a:rPr>
              <a:t>3. 프로젝트 산출물</a:t>
            </a:r>
            <a:endParaRPr sz="6000">
              <a:solidFill>
                <a:srgbClr val="87CEF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0" name="Google Shape;1020;p102"/>
          <p:cNvSpPr txBox="1"/>
          <p:nvPr>
            <p:ph idx="1" type="body"/>
          </p:nvPr>
        </p:nvSpPr>
        <p:spPr>
          <a:xfrm>
            <a:off x="311700" y="1152475"/>
            <a:ext cx="81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ID/PW 찾기(A)</a:t>
            </a:r>
            <a:endParaRPr/>
          </a:p>
        </p:txBody>
      </p:sp>
      <p:pic>
        <p:nvPicPr>
          <p:cNvPr id="1021" name="Google Shape;1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2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3" name="Google Shape;1023;p102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4" name="Google Shape;10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50" y="1549475"/>
            <a:ext cx="7630699" cy="31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0" name="Google Shape;1030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31" name="Google Shape;10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3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3" name="Google Shape;1033;p103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4" name="Google Shape;103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62" y="1774323"/>
            <a:ext cx="7668276" cy="23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0" name="Google Shape;1040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41" name="Google Shape;104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4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104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4" name="Google Shape;104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356" y="1569300"/>
            <a:ext cx="5921289" cy="29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0" name="Google Shape;1050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51" name="Google Shape;10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5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3" name="Google Shape;1053;p105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4" name="Google Shape;105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663" y="1619575"/>
            <a:ext cx="5496674" cy="30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0" name="Google Shape;1060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3" name="Google Shape;1063;p106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4" name="Google Shape;106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789912"/>
            <a:ext cx="8089145" cy="2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0" name="Google Shape;1070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71" name="Google Shape;107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7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3" name="Google Shape;1073;p107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4" name="Google Shape;10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70002"/>
            <a:ext cx="7425826" cy="29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0" name="Google Shape;108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81" name="Google Shape;10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8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108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4" name="Google Shape;108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52225"/>
            <a:ext cx="8422650" cy="30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0" name="Google Shape;109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091" name="Google Shape;109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9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3" name="Google Shape;1093;p109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4" name="Google Shape;109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0" y="1567800"/>
            <a:ext cx="8422650" cy="30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0" name="Google Shape;110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01" name="Google Shape;110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10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3" name="Google Shape;1103;p110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4" name="Google Shape;11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800" y="1572475"/>
            <a:ext cx="4431999" cy="29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3-6 Sequence Diagram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0" name="Google Shape;1110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상담데스크 (C)</a:t>
            </a:r>
            <a:endParaRPr/>
          </a:p>
        </p:txBody>
      </p:sp>
      <p:pic>
        <p:nvPicPr>
          <p:cNvPr id="1111" name="Google Shape;111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800" y="335925"/>
            <a:ext cx="2299500" cy="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11"/>
          <p:cNvSpPr/>
          <p:nvPr/>
        </p:nvSpPr>
        <p:spPr>
          <a:xfrm>
            <a:off x="-100" y="4697550"/>
            <a:ext cx="9144000" cy="4458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3" name="Google Shape;1113;p111"/>
          <p:cNvCxnSpPr/>
          <p:nvPr/>
        </p:nvCxnSpPr>
        <p:spPr>
          <a:xfrm>
            <a:off x="409650" y="1046900"/>
            <a:ext cx="22698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4" name="Google Shape;111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564774"/>
            <a:ext cx="7775949" cy="29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